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80" r:id="rId3"/>
    <p:sldId id="260" r:id="rId4"/>
    <p:sldId id="375" r:id="rId5"/>
    <p:sldId id="384" r:id="rId6"/>
    <p:sldId id="263" r:id="rId7"/>
    <p:sldId id="266" r:id="rId8"/>
    <p:sldId id="364" r:id="rId9"/>
    <p:sldId id="272" r:id="rId10"/>
    <p:sldId id="273" r:id="rId11"/>
    <p:sldId id="376" r:id="rId12"/>
    <p:sldId id="365" r:id="rId13"/>
    <p:sldId id="280" r:id="rId14"/>
    <p:sldId id="281" r:id="rId15"/>
    <p:sldId id="366"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7" r:id="rId29"/>
    <p:sldId id="298" r:id="rId30"/>
    <p:sldId id="381" r:id="rId31"/>
    <p:sldId id="382" r:id="rId32"/>
    <p:sldId id="383" r:id="rId33"/>
    <p:sldId id="306" r:id="rId34"/>
    <p:sldId id="308" r:id="rId35"/>
    <p:sldId id="309" r:id="rId36"/>
    <p:sldId id="377" r:id="rId37"/>
    <p:sldId id="311" r:id="rId38"/>
    <p:sldId id="312" r:id="rId39"/>
    <p:sldId id="314" r:id="rId40"/>
    <p:sldId id="315" r:id="rId41"/>
    <p:sldId id="317" r:id="rId42"/>
    <p:sldId id="318" r:id="rId43"/>
    <p:sldId id="319" r:id="rId44"/>
    <p:sldId id="320" r:id="rId45"/>
    <p:sldId id="367" r:id="rId46"/>
    <p:sldId id="370" r:id="rId47"/>
    <p:sldId id="321" r:id="rId48"/>
    <p:sldId id="371" r:id="rId49"/>
    <p:sldId id="327" r:id="rId50"/>
    <p:sldId id="328" r:id="rId51"/>
    <p:sldId id="329" r:id="rId52"/>
    <p:sldId id="33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ross" initials="RG" lastIdx="1" clrIdx="0">
    <p:extLst>
      <p:ext uri="{19B8F6BF-5375-455C-9EA6-DF929625EA0E}">
        <p15:presenceInfo xmlns:p15="http://schemas.microsoft.com/office/powerpoint/2012/main" userId="S-1-5-21-380771012-1436770865-324685044-21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6122" autoAdjust="0"/>
  </p:normalViewPr>
  <p:slideViewPr>
    <p:cSldViewPr snapToGrid="0">
      <p:cViewPr varScale="1">
        <p:scale>
          <a:sx n="86" d="100"/>
          <a:sy n="86" d="100"/>
        </p:scale>
        <p:origin x="93" y="4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B5D63-F26C-4DE5-BE63-49CCB0274A16}" type="doc">
      <dgm:prSet loTypeId="urn:microsoft.com/office/officeart/2005/8/layout/hProcess9" loCatId="process" qsTypeId="urn:microsoft.com/office/officeart/2005/8/quickstyle/simple1" qsCatId="simple" csTypeId="urn:microsoft.com/office/officeart/2005/8/colors/accent1_3" csCatId="accent1" phldr="1"/>
      <dgm:spPr/>
    </dgm:pt>
    <dgm:pt modelId="{6DC7830D-7D39-4902-A08F-76E1B583318A}">
      <dgm:prSet phldrT="[Text]"/>
      <dgm:spPr/>
      <dgm:t>
        <a:bodyPr/>
        <a:lstStyle/>
        <a:p>
          <a:r>
            <a:rPr lang="en-US" dirty="0"/>
            <a:t>Screening</a:t>
          </a:r>
        </a:p>
      </dgm:t>
    </dgm:pt>
    <dgm:pt modelId="{A9F1ABE8-2DCE-4C8A-A13F-454523700F8D}" type="parTrans" cxnId="{C056CEDE-0B27-42BE-B200-06EAE3EF638F}">
      <dgm:prSet/>
      <dgm:spPr/>
      <dgm:t>
        <a:bodyPr/>
        <a:lstStyle/>
        <a:p>
          <a:endParaRPr lang="en-US"/>
        </a:p>
      </dgm:t>
    </dgm:pt>
    <dgm:pt modelId="{BD96A2A0-6A8E-46A5-B704-40E689E0B7F3}" type="sibTrans" cxnId="{C056CEDE-0B27-42BE-B200-06EAE3EF638F}">
      <dgm:prSet/>
      <dgm:spPr/>
      <dgm:t>
        <a:bodyPr/>
        <a:lstStyle/>
        <a:p>
          <a:endParaRPr lang="en-US"/>
        </a:p>
      </dgm:t>
    </dgm:pt>
    <dgm:pt modelId="{D930E360-0844-4DF6-8D9F-757DF0BB84B1}">
      <dgm:prSet phldrT="[Text]"/>
      <dgm:spPr/>
      <dgm:t>
        <a:bodyPr/>
        <a:lstStyle/>
        <a:p>
          <a:r>
            <a:rPr lang="en-US" dirty="0"/>
            <a:t>Membrane Bioreactor</a:t>
          </a:r>
        </a:p>
      </dgm:t>
    </dgm:pt>
    <dgm:pt modelId="{6A1EF546-0226-42B8-BE87-BE2B5EAFF341}" type="parTrans" cxnId="{AC1F3B33-B7AD-405F-A848-901C9DE66489}">
      <dgm:prSet/>
      <dgm:spPr/>
      <dgm:t>
        <a:bodyPr/>
        <a:lstStyle/>
        <a:p>
          <a:endParaRPr lang="en-US"/>
        </a:p>
      </dgm:t>
    </dgm:pt>
    <dgm:pt modelId="{FDDB1FA6-BA74-4B53-B7BA-E1CE77B91B67}" type="sibTrans" cxnId="{AC1F3B33-B7AD-405F-A848-901C9DE66489}">
      <dgm:prSet/>
      <dgm:spPr/>
      <dgm:t>
        <a:bodyPr/>
        <a:lstStyle/>
        <a:p>
          <a:endParaRPr lang="en-US"/>
        </a:p>
      </dgm:t>
    </dgm:pt>
    <dgm:pt modelId="{AAE5114B-031F-46E6-B9DD-72C695906159}">
      <dgm:prSet phldrT="[Text]"/>
      <dgm:spPr/>
      <dgm:t>
        <a:bodyPr/>
        <a:lstStyle/>
        <a:p>
          <a:r>
            <a:rPr lang="en-US" dirty="0"/>
            <a:t>UV Disinfection</a:t>
          </a:r>
        </a:p>
      </dgm:t>
    </dgm:pt>
    <dgm:pt modelId="{35440C71-6649-4CDD-9D31-75114936870F}" type="parTrans" cxnId="{BDCD6761-43D0-47F7-885F-D1C74067B779}">
      <dgm:prSet/>
      <dgm:spPr/>
      <dgm:t>
        <a:bodyPr/>
        <a:lstStyle/>
        <a:p>
          <a:endParaRPr lang="en-US"/>
        </a:p>
      </dgm:t>
    </dgm:pt>
    <dgm:pt modelId="{E392A424-2C60-4F94-8658-D6B889445937}" type="sibTrans" cxnId="{BDCD6761-43D0-47F7-885F-D1C74067B779}">
      <dgm:prSet/>
      <dgm:spPr/>
      <dgm:t>
        <a:bodyPr/>
        <a:lstStyle/>
        <a:p>
          <a:endParaRPr lang="en-US"/>
        </a:p>
      </dgm:t>
    </dgm:pt>
    <dgm:pt modelId="{ED2A8BAE-3F6D-4F2C-A95B-56CF6D0933D4}">
      <dgm:prSet phldrT="[Text]"/>
      <dgm:spPr/>
      <dgm:t>
        <a:bodyPr/>
        <a:lstStyle/>
        <a:p>
          <a:r>
            <a:rPr lang="en-US" dirty="0"/>
            <a:t>Wastewater Influent</a:t>
          </a:r>
        </a:p>
      </dgm:t>
    </dgm:pt>
    <dgm:pt modelId="{974C465E-9CD5-49B1-87E3-0C74DED57BE0}" type="parTrans" cxnId="{D78A9D0F-F5DA-4CB4-BCD8-EC9B4AEFFCAA}">
      <dgm:prSet/>
      <dgm:spPr/>
      <dgm:t>
        <a:bodyPr/>
        <a:lstStyle/>
        <a:p>
          <a:endParaRPr lang="en-US"/>
        </a:p>
      </dgm:t>
    </dgm:pt>
    <dgm:pt modelId="{2DA26A0A-E761-42CC-807B-7490E2F69134}" type="sibTrans" cxnId="{D78A9D0F-F5DA-4CB4-BCD8-EC9B4AEFFCAA}">
      <dgm:prSet/>
      <dgm:spPr/>
      <dgm:t>
        <a:bodyPr/>
        <a:lstStyle/>
        <a:p>
          <a:endParaRPr lang="en-US"/>
        </a:p>
      </dgm:t>
    </dgm:pt>
    <dgm:pt modelId="{61738F20-538D-4C3B-8C9D-266A05CF595D}">
      <dgm:prSet phldrT="[Text]"/>
      <dgm:spPr/>
      <dgm:t>
        <a:bodyPr/>
        <a:lstStyle/>
        <a:p>
          <a:r>
            <a:rPr lang="en-US" dirty="0"/>
            <a:t>Recycled Water Effluent</a:t>
          </a:r>
        </a:p>
      </dgm:t>
    </dgm:pt>
    <dgm:pt modelId="{B63142E5-272D-4DB1-91F8-E5FF7E6DD4F8}" type="parTrans" cxnId="{69DCBC73-810E-45F2-8B9E-33E3BA67B916}">
      <dgm:prSet/>
      <dgm:spPr/>
      <dgm:t>
        <a:bodyPr/>
        <a:lstStyle/>
        <a:p>
          <a:endParaRPr lang="en-US"/>
        </a:p>
      </dgm:t>
    </dgm:pt>
    <dgm:pt modelId="{C4E51B66-A566-49E4-A07C-D1FF863748E2}" type="sibTrans" cxnId="{69DCBC73-810E-45F2-8B9E-33E3BA67B916}">
      <dgm:prSet/>
      <dgm:spPr/>
      <dgm:t>
        <a:bodyPr/>
        <a:lstStyle/>
        <a:p>
          <a:endParaRPr lang="en-US"/>
        </a:p>
      </dgm:t>
    </dgm:pt>
    <dgm:pt modelId="{1E615C57-90B6-4CDF-A4DB-CC341FF6B69C}" type="pres">
      <dgm:prSet presAssocID="{446B5D63-F26C-4DE5-BE63-49CCB0274A16}" presName="CompostProcess" presStyleCnt="0">
        <dgm:presLayoutVars>
          <dgm:dir/>
          <dgm:resizeHandles val="exact"/>
        </dgm:presLayoutVars>
      </dgm:prSet>
      <dgm:spPr/>
    </dgm:pt>
    <dgm:pt modelId="{F53C3F12-D75A-4CE4-8B77-5A38C67F7B77}" type="pres">
      <dgm:prSet presAssocID="{446B5D63-F26C-4DE5-BE63-49CCB0274A16}" presName="arrow" presStyleLbl="bgShp" presStyleIdx="0" presStyleCnt="1"/>
      <dgm:spPr/>
    </dgm:pt>
    <dgm:pt modelId="{D64396B5-2AB7-48FC-8EBA-DB0A1453F26F}" type="pres">
      <dgm:prSet presAssocID="{446B5D63-F26C-4DE5-BE63-49CCB0274A16}" presName="linearProcess" presStyleCnt="0"/>
      <dgm:spPr/>
    </dgm:pt>
    <dgm:pt modelId="{16BC36F9-0304-435C-B99D-009EF9EE09B2}" type="pres">
      <dgm:prSet presAssocID="{ED2A8BAE-3F6D-4F2C-A95B-56CF6D0933D4}" presName="textNode" presStyleLbl="node1" presStyleIdx="0" presStyleCnt="5">
        <dgm:presLayoutVars>
          <dgm:bulletEnabled val="1"/>
        </dgm:presLayoutVars>
      </dgm:prSet>
      <dgm:spPr/>
    </dgm:pt>
    <dgm:pt modelId="{397915C0-ED24-411D-A428-BDC4BDC788ED}" type="pres">
      <dgm:prSet presAssocID="{2DA26A0A-E761-42CC-807B-7490E2F69134}" presName="sibTrans" presStyleCnt="0"/>
      <dgm:spPr/>
    </dgm:pt>
    <dgm:pt modelId="{915BF106-4531-4CB0-90F0-19CC15AD2E1C}" type="pres">
      <dgm:prSet presAssocID="{6DC7830D-7D39-4902-A08F-76E1B583318A}" presName="textNode" presStyleLbl="node1" presStyleIdx="1" presStyleCnt="5">
        <dgm:presLayoutVars>
          <dgm:bulletEnabled val="1"/>
        </dgm:presLayoutVars>
      </dgm:prSet>
      <dgm:spPr/>
    </dgm:pt>
    <dgm:pt modelId="{508631C0-6ED2-4F5E-B71D-B0D6F75FFB4B}" type="pres">
      <dgm:prSet presAssocID="{BD96A2A0-6A8E-46A5-B704-40E689E0B7F3}" presName="sibTrans" presStyleCnt="0"/>
      <dgm:spPr/>
    </dgm:pt>
    <dgm:pt modelId="{FE4DC541-01BC-4290-A71D-E0E153F8C5F4}" type="pres">
      <dgm:prSet presAssocID="{D930E360-0844-4DF6-8D9F-757DF0BB84B1}" presName="textNode" presStyleLbl="node1" presStyleIdx="2" presStyleCnt="5">
        <dgm:presLayoutVars>
          <dgm:bulletEnabled val="1"/>
        </dgm:presLayoutVars>
      </dgm:prSet>
      <dgm:spPr/>
    </dgm:pt>
    <dgm:pt modelId="{93EE8DF1-D80A-42F7-944A-E6946F12D30D}" type="pres">
      <dgm:prSet presAssocID="{FDDB1FA6-BA74-4B53-B7BA-E1CE77B91B67}" presName="sibTrans" presStyleCnt="0"/>
      <dgm:spPr/>
    </dgm:pt>
    <dgm:pt modelId="{ED383023-194E-4989-8242-5004563196D6}" type="pres">
      <dgm:prSet presAssocID="{AAE5114B-031F-46E6-B9DD-72C695906159}" presName="textNode" presStyleLbl="node1" presStyleIdx="3" presStyleCnt="5">
        <dgm:presLayoutVars>
          <dgm:bulletEnabled val="1"/>
        </dgm:presLayoutVars>
      </dgm:prSet>
      <dgm:spPr/>
    </dgm:pt>
    <dgm:pt modelId="{B052B389-984F-4BB5-BAEB-35FC6C0386A8}" type="pres">
      <dgm:prSet presAssocID="{E392A424-2C60-4F94-8658-D6B889445937}" presName="sibTrans" presStyleCnt="0"/>
      <dgm:spPr/>
    </dgm:pt>
    <dgm:pt modelId="{2F263041-1AB0-4C47-AB0F-8879168B4528}" type="pres">
      <dgm:prSet presAssocID="{61738F20-538D-4C3B-8C9D-266A05CF595D}" presName="textNode" presStyleLbl="node1" presStyleIdx="4" presStyleCnt="5">
        <dgm:presLayoutVars>
          <dgm:bulletEnabled val="1"/>
        </dgm:presLayoutVars>
      </dgm:prSet>
      <dgm:spPr/>
    </dgm:pt>
  </dgm:ptLst>
  <dgm:cxnLst>
    <dgm:cxn modelId="{D78A9D0F-F5DA-4CB4-BCD8-EC9B4AEFFCAA}" srcId="{446B5D63-F26C-4DE5-BE63-49CCB0274A16}" destId="{ED2A8BAE-3F6D-4F2C-A95B-56CF6D0933D4}" srcOrd="0" destOrd="0" parTransId="{974C465E-9CD5-49B1-87E3-0C74DED57BE0}" sibTransId="{2DA26A0A-E761-42CC-807B-7490E2F69134}"/>
    <dgm:cxn modelId="{AC1F3B33-B7AD-405F-A848-901C9DE66489}" srcId="{446B5D63-F26C-4DE5-BE63-49CCB0274A16}" destId="{D930E360-0844-4DF6-8D9F-757DF0BB84B1}" srcOrd="2" destOrd="0" parTransId="{6A1EF546-0226-42B8-BE87-BE2B5EAFF341}" sibTransId="{FDDB1FA6-BA74-4B53-B7BA-E1CE77B91B67}"/>
    <dgm:cxn modelId="{BDCD6761-43D0-47F7-885F-D1C74067B779}" srcId="{446B5D63-F26C-4DE5-BE63-49CCB0274A16}" destId="{AAE5114B-031F-46E6-B9DD-72C695906159}" srcOrd="3" destOrd="0" parTransId="{35440C71-6649-4CDD-9D31-75114936870F}" sibTransId="{E392A424-2C60-4F94-8658-D6B889445937}"/>
    <dgm:cxn modelId="{8893AB65-154A-4FF6-B297-6FA06ABFFD48}" type="presOf" srcId="{6DC7830D-7D39-4902-A08F-76E1B583318A}" destId="{915BF106-4531-4CB0-90F0-19CC15AD2E1C}" srcOrd="0" destOrd="0" presId="urn:microsoft.com/office/officeart/2005/8/layout/hProcess9"/>
    <dgm:cxn modelId="{69DCBC73-810E-45F2-8B9E-33E3BA67B916}" srcId="{446B5D63-F26C-4DE5-BE63-49CCB0274A16}" destId="{61738F20-538D-4C3B-8C9D-266A05CF595D}" srcOrd="4" destOrd="0" parTransId="{B63142E5-272D-4DB1-91F8-E5FF7E6DD4F8}" sibTransId="{C4E51B66-A566-49E4-A07C-D1FF863748E2}"/>
    <dgm:cxn modelId="{770F2E57-3E09-40B7-9D12-108918CE4EDD}" type="presOf" srcId="{446B5D63-F26C-4DE5-BE63-49CCB0274A16}" destId="{1E615C57-90B6-4CDF-A4DB-CC341FF6B69C}" srcOrd="0" destOrd="0" presId="urn:microsoft.com/office/officeart/2005/8/layout/hProcess9"/>
    <dgm:cxn modelId="{0A56B582-F454-4FC2-B0CD-AF69475B07EB}" type="presOf" srcId="{61738F20-538D-4C3B-8C9D-266A05CF595D}" destId="{2F263041-1AB0-4C47-AB0F-8879168B4528}" srcOrd="0" destOrd="0" presId="urn:microsoft.com/office/officeart/2005/8/layout/hProcess9"/>
    <dgm:cxn modelId="{F594D99B-A949-490A-9AA8-6E295471366E}" type="presOf" srcId="{ED2A8BAE-3F6D-4F2C-A95B-56CF6D0933D4}" destId="{16BC36F9-0304-435C-B99D-009EF9EE09B2}" srcOrd="0" destOrd="0" presId="urn:microsoft.com/office/officeart/2005/8/layout/hProcess9"/>
    <dgm:cxn modelId="{68B60EB8-B98D-452D-8269-194152902E95}" type="presOf" srcId="{AAE5114B-031F-46E6-B9DD-72C695906159}" destId="{ED383023-194E-4989-8242-5004563196D6}" srcOrd="0" destOrd="0" presId="urn:microsoft.com/office/officeart/2005/8/layout/hProcess9"/>
    <dgm:cxn modelId="{7EBA2ED5-56D9-4635-AF95-A2F402875638}" type="presOf" srcId="{D930E360-0844-4DF6-8D9F-757DF0BB84B1}" destId="{FE4DC541-01BC-4290-A71D-E0E153F8C5F4}" srcOrd="0" destOrd="0" presId="urn:microsoft.com/office/officeart/2005/8/layout/hProcess9"/>
    <dgm:cxn modelId="{C056CEDE-0B27-42BE-B200-06EAE3EF638F}" srcId="{446B5D63-F26C-4DE5-BE63-49CCB0274A16}" destId="{6DC7830D-7D39-4902-A08F-76E1B583318A}" srcOrd="1" destOrd="0" parTransId="{A9F1ABE8-2DCE-4C8A-A13F-454523700F8D}" sibTransId="{BD96A2A0-6A8E-46A5-B704-40E689E0B7F3}"/>
    <dgm:cxn modelId="{E4F03971-6849-47F4-AD13-48938DEC9C3D}" type="presParOf" srcId="{1E615C57-90B6-4CDF-A4DB-CC341FF6B69C}" destId="{F53C3F12-D75A-4CE4-8B77-5A38C67F7B77}" srcOrd="0" destOrd="0" presId="urn:microsoft.com/office/officeart/2005/8/layout/hProcess9"/>
    <dgm:cxn modelId="{E386DAF9-DD95-44FE-A48D-9740AF5D3BF6}" type="presParOf" srcId="{1E615C57-90B6-4CDF-A4DB-CC341FF6B69C}" destId="{D64396B5-2AB7-48FC-8EBA-DB0A1453F26F}" srcOrd="1" destOrd="0" presId="urn:microsoft.com/office/officeart/2005/8/layout/hProcess9"/>
    <dgm:cxn modelId="{5E89D8A4-A38C-468D-A487-831D7C6FD069}" type="presParOf" srcId="{D64396B5-2AB7-48FC-8EBA-DB0A1453F26F}" destId="{16BC36F9-0304-435C-B99D-009EF9EE09B2}" srcOrd="0" destOrd="0" presId="urn:microsoft.com/office/officeart/2005/8/layout/hProcess9"/>
    <dgm:cxn modelId="{1169F4E6-FF80-4752-8D9E-69AC133902AA}" type="presParOf" srcId="{D64396B5-2AB7-48FC-8EBA-DB0A1453F26F}" destId="{397915C0-ED24-411D-A428-BDC4BDC788ED}" srcOrd="1" destOrd="0" presId="urn:microsoft.com/office/officeart/2005/8/layout/hProcess9"/>
    <dgm:cxn modelId="{ADC12F39-CE6C-4F49-9A08-EBB9A26A5875}" type="presParOf" srcId="{D64396B5-2AB7-48FC-8EBA-DB0A1453F26F}" destId="{915BF106-4531-4CB0-90F0-19CC15AD2E1C}" srcOrd="2" destOrd="0" presId="urn:microsoft.com/office/officeart/2005/8/layout/hProcess9"/>
    <dgm:cxn modelId="{A20A8B9D-5146-4E68-8D0F-4BABD6E9F2D4}" type="presParOf" srcId="{D64396B5-2AB7-48FC-8EBA-DB0A1453F26F}" destId="{508631C0-6ED2-4F5E-B71D-B0D6F75FFB4B}" srcOrd="3" destOrd="0" presId="urn:microsoft.com/office/officeart/2005/8/layout/hProcess9"/>
    <dgm:cxn modelId="{A92C89C9-A437-4071-9845-45FFE0484DB8}" type="presParOf" srcId="{D64396B5-2AB7-48FC-8EBA-DB0A1453F26F}" destId="{FE4DC541-01BC-4290-A71D-E0E153F8C5F4}" srcOrd="4" destOrd="0" presId="urn:microsoft.com/office/officeart/2005/8/layout/hProcess9"/>
    <dgm:cxn modelId="{963B9701-4D1D-49F0-8BB3-EF2BD16B3DFF}" type="presParOf" srcId="{D64396B5-2AB7-48FC-8EBA-DB0A1453F26F}" destId="{93EE8DF1-D80A-42F7-944A-E6946F12D30D}" srcOrd="5" destOrd="0" presId="urn:microsoft.com/office/officeart/2005/8/layout/hProcess9"/>
    <dgm:cxn modelId="{8C085C56-DF2D-465C-AE0E-AE09610F88F9}" type="presParOf" srcId="{D64396B5-2AB7-48FC-8EBA-DB0A1453F26F}" destId="{ED383023-194E-4989-8242-5004563196D6}" srcOrd="6" destOrd="0" presId="urn:microsoft.com/office/officeart/2005/8/layout/hProcess9"/>
    <dgm:cxn modelId="{7A0B2789-F2D2-46CF-B6CF-5611221CD7B6}" type="presParOf" srcId="{D64396B5-2AB7-48FC-8EBA-DB0A1453F26F}" destId="{B052B389-984F-4BB5-BAEB-35FC6C0386A8}" srcOrd="7" destOrd="0" presId="urn:microsoft.com/office/officeart/2005/8/layout/hProcess9"/>
    <dgm:cxn modelId="{9ED99C82-1644-4A0F-944D-94FDF2CC60C7}" type="presParOf" srcId="{D64396B5-2AB7-48FC-8EBA-DB0A1453F26F}" destId="{2F263041-1AB0-4C47-AB0F-8879168B4528}"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0A06F-89A5-4D63-9B13-A2C2F74A92E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CDFF54-583F-4E2B-A039-5F8D69A3A1F3}">
      <dgm:prSet custT="1"/>
      <dgm:spPr/>
      <dgm:t>
        <a:bodyPr/>
        <a:lstStyle/>
        <a:p>
          <a:r>
            <a:rPr lang="en-US" sz="1800" dirty="0"/>
            <a:t>No health-related problems have been traced to any recycled water project operating in California.</a:t>
          </a:r>
        </a:p>
      </dgm:t>
    </dgm:pt>
    <dgm:pt modelId="{32727897-5203-4E3B-87F2-4D9558CD4AE7}" type="parTrans" cxnId="{F1464C82-B088-4BA0-AA67-9282A8B86985}">
      <dgm:prSet/>
      <dgm:spPr/>
      <dgm:t>
        <a:bodyPr/>
        <a:lstStyle/>
        <a:p>
          <a:endParaRPr lang="en-US" sz="2400"/>
        </a:p>
      </dgm:t>
    </dgm:pt>
    <dgm:pt modelId="{00847FC9-5CAA-498A-B6DD-3A122A95963C}" type="sibTrans" cxnId="{F1464C82-B088-4BA0-AA67-9282A8B86985}">
      <dgm:prSet/>
      <dgm:spPr/>
      <dgm:t>
        <a:bodyPr/>
        <a:lstStyle/>
        <a:p>
          <a:endParaRPr lang="en-US" sz="2400"/>
        </a:p>
      </dgm:t>
    </dgm:pt>
    <dgm:pt modelId="{DE6F0370-7D31-4361-B0C3-F0A77B074CBE}">
      <dgm:prSet custT="1"/>
      <dgm:spPr/>
      <dgm:t>
        <a:bodyPr/>
        <a:lstStyle/>
        <a:p>
          <a:r>
            <a:rPr lang="en-US" sz="1800" dirty="0"/>
            <a:t>Standards for recycled water are among the strictest in the world. </a:t>
          </a:r>
        </a:p>
      </dgm:t>
    </dgm:pt>
    <dgm:pt modelId="{2B914FB9-66C7-4099-A505-913976FD9B37}" type="parTrans" cxnId="{4E373800-AA76-4935-9053-E1F09B8585A0}">
      <dgm:prSet/>
      <dgm:spPr/>
      <dgm:t>
        <a:bodyPr/>
        <a:lstStyle/>
        <a:p>
          <a:endParaRPr lang="en-US" sz="2400"/>
        </a:p>
      </dgm:t>
    </dgm:pt>
    <dgm:pt modelId="{A4479778-DF18-4E7B-BADF-C39114F476E8}" type="sibTrans" cxnId="{4E373800-AA76-4935-9053-E1F09B8585A0}">
      <dgm:prSet/>
      <dgm:spPr/>
      <dgm:t>
        <a:bodyPr/>
        <a:lstStyle/>
        <a:p>
          <a:endParaRPr lang="en-US" sz="2400"/>
        </a:p>
      </dgm:t>
    </dgm:pt>
    <dgm:pt modelId="{B55C3D0D-495D-45AB-B371-228CC50C46EE}">
      <dgm:prSet custT="1"/>
      <dgm:spPr/>
      <dgm:t>
        <a:bodyPr/>
        <a:lstStyle/>
        <a:p>
          <a:r>
            <a:rPr lang="en-US" sz="1800" dirty="0"/>
            <a:t>Carefully monitored by local water quality control agencies and health authorities.</a:t>
          </a:r>
        </a:p>
      </dgm:t>
    </dgm:pt>
    <dgm:pt modelId="{B6E30383-FD57-410D-A376-978B42338930}" type="parTrans" cxnId="{73B482C6-27E5-4F57-978B-7377862DF676}">
      <dgm:prSet/>
      <dgm:spPr/>
      <dgm:t>
        <a:bodyPr/>
        <a:lstStyle/>
        <a:p>
          <a:endParaRPr lang="en-US" sz="2400"/>
        </a:p>
      </dgm:t>
    </dgm:pt>
    <dgm:pt modelId="{2B34B369-6DBC-4FCC-94AE-C84C53A44B35}" type="sibTrans" cxnId="{73B482C6-27E5-4F57-978B-7377862DF676}">
      <dgm:prSet/>
      <dgm:spPr/>
      <dgm:t>
        <a:bodyPr/>
        <a:lstStyle/>
        <a:p>
          <a:endParaRPr lang="en-US" sz="2400"/>
        </a:p>
      </dgm:t>
    </dgm:pt>
    <dgm:pt modelId="{3E0D40EB-6D63-4EB0-890A-FB75843E5242}">
      <dgm:prSet custT="1"/>
      <dgm:spPr/>
      <dgm:t>
        <a:bodyPr/>
        <a:lstStyle/>
        <a:p>
          <a:r>
            <a:rPr lang="en-US" sz="1800" dirty="0"/>
            <a:t>Recycled water treatment does not eliminate every organism.  Should </a:t>
          </a:r>
          <a:r>
            <a:rPr lang="en-US" sz="1800" u="sng" dirty="0"/>
            <a:t>not</a:t>
          </a:r>
          <a:r>
            <a:rPr lang="en-US" sz="1800" dirty="0"/>
            <a:t> be used for drinking or other human consumption uses, such as hand-washing </a:t>
          </a:r>
          <a:br>
            <a:rPr lang="en-US" sz="1800" dirty="0"/>
          </a:br>
          <a:r>
            <a:rPr lang="en-US" sz="1800" dirty="0"/>
            <a:t>or bathing.  </a:t>
          </a:r>
        </a:p>
      </dgm:t>
    </dgm:pt>
    <dgm:pt modelId="{835354F7-1694-4ACB-A81F-6B5157B9879F}" type="parTrans" cxnId="{CD3EFAD4-E491-48FF-8508-5777B103EAAF}">
      <dgm:prSet/>
      <dgm:spPr/>
      <dgm:t>
        <a:bodyPr/>
        <a:lstStyle/>
        <a:p>
          <a:endParaRPr lang="en-US" sz="2400"/>
        </a:p>
      </dgm:t>
    </dgm:pt>
    <dgm:pt modelId="{A8BE1304-1DD3-4EE9-A0D8-B82B17BA250B}" type="sibTrans" cxnId="{CD3EFAD4-E491-48FF-8508-5777B103EAAF}">
      <dgm:prSet/>
      <dgm:spPr/>
      <dgm:t>
        <a:bodyPr/>
        <a:lstStyle/>
        <a:p>
          <a:endParaRPr lang="en-US" sz="2400"/>
        </a:p>
      </dgm:t>
    </dgm:pt>
    <dgm:pt modelId="{E688E415-4AA1-4D0B-9928-8318AE8F8004}" type="pres">
      <dgm:prSet presAssocID="{5AA0A06F-89A5-4D63-9B13-A2C2F74A92ED}" presName="root" presStyleCnt="0">
        <dgm:presLayoutVars>
          <dgm:dir/>
          <dgm:resizeHandles val="exact"/>
        </dgm:presLayoutVars>
      </dgm:prSet>
      <dgm:spPr/>
    </dgm:pt>
    <dgm:pt modelId="{5461F1F0-F1F6-43DB-95C3-28F11DD71058}" type="pres">
      <dgm:prSet presAssocID="{BACDFF54-583F-4E2B-A039-5F8D69A3A1F3}" presName="compNode" presStyleCnt="0"/>
      <dgm:spPr/>
    </dgm:pt>
    <dgm:pt modelId="{1AD6B6C5-D25D-422F-9702-08A27B97256B}" type="pres">
      <dgm:prSet presAssocID="{BACDFF54-583F-4E2B-A039-5F8D69A3A1F3}" presName="iconRect" presStyleLbl="node1" presStyleIdx="0" presStyleCnt="4" custLinFactNeighborX="3353" custLinFactNeighborY="-18217"/>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F796BBDB-96D7-4E0D-9951-04D3D00D3602}" type="pres">
      <dgm:prSet presAssocID="{BACDFF54-583F-4E2B-A039-5F8D69A3A1F3}" presName="spaceRect" presStyleCnt="0"/>
      <dgm:spPr/>
    </dgm:pt>
    <dgm:pt modelId="{5B196146-1443-4C62-B001-25EF04E4D923}" type="pres">
      <dgm:prSet presAssocID="{BACDFF54-583F-4E2B-A039-5F8D69A3A1F3}" presName="textRect" presStyleLbl="revTx" presStyleIdx="0" presStyleCnt="4" custScaleX="127948">
        <dgm:presLayoutVars>
          <dgm:chMax val="1"/>
          <dgm:chPref val="1"/>
        </dgm:presLayoutVars>
      </dgm:prSet>
      <dgm:spPr/>
    </dgm:pt>
    <dgm:pt modelId="{B9B85B4F-1D6A-4119-B4BE-34635A63C43E}" type="pres">
      <dgm:prSet presAssocID="{00847FC9-5CAA-498A-B6DD-3A122A95963C}" presName="sibTrans" presStyleCnt="0"/>
      <dgm:spPr/>
    </dgm:pt>
    <dgm:pt modelId="{C15ECFD4-5704-496B-8187-8C4DAF6BB966}" type="pres">
      <dgm:prSet presAssocID="{DE6F0370-7D31-4361-B0C3-F0A77B074CBE}" presName="compNode" presStyleCnt="0"/>
      <dgm:spPr/>
    </dgm:pt>
    <dgm:pt modelId="{2307295F-D355-4193-B95B-CE85FC36C340}" type="pres">
      <dgm:prSet presAssocID="{DE6F0370-7D31-4361-B0C3-F0A77B074CBE}" presName="iconRect" presStyleLbl="node1" presStyleIdx="1" presStyleCnt="4" custLinFactNeighborX="3353" custLinFactNeighborY="-1821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1B51EF59-CF83-431B-AF0A-59473EC8F9DC}" type="pres">
      <dgm:prSet presAssocID="{DE6F0370-7D31-4361-B0C3-F0A77B074CBE}" presName="spaceRect" presStyleCnt="0"/>
      <dgm:spPr/>
    </dgm:pt>
    <dgm:pt modelId="{DD212493-558E-4F14-8B0D-7E3BDD043E15}" type="pres">
      <dgm:prSet presAssocID="{DE6F0370-7D31-4361-B0C3-F0A77B074CBE}" presName="textRect" presStyleLbl="revTx" presStyleIdx="1" presStyleCnt="4">
        <dgm:presLayoutVars>
          <dgm:chMax val="1"/>
          <dgm:chPref val="1"/>
        </dgm:presLayoutVars>
      </dgm:prSet>
      <dgm:spPr/>
    </dgm:pt>
    <dgm:pt modelId="{9196FA21-7721-41FB-8712-60623CBAFBEE}" type="pres">
      <dgm:prSet presAssocID="{A4479778-DF18-4E7B-BADF-C39114F476E8}" presName="sibTrans" presStyleCnt="0"/>
      <dgm:spPr/>
    </dgm:pt>
    <dgm:pt modelId="{B5EF477D-E648-41F7-8AF6-378BC5080E1C}" type="pres">
      <dgm:prSet presAssocID="{B55C3D0D-495D-45AB-B371-228CC50C46EE}" presName="compNode" presStyleCnt="0"/>
      <dgm:spPr/>
    </dgm:pt>
    <dgm:pt modelId="{40EF99F2-5051-4EFD-8196-C70606A8789A}" type="pres">
      <dgm:prSet presAssocID="{B55C3D0D-495D-45AB-B371-228CC50C46EE}" presName="iconRect" presStyleLbl="node1" presStyleIdx="2" presStyleCnt="4" custLinFactNeighborX="3353" custLinFactNeighborY="-18217"/>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134035E9-E4DB-4AD4-9AE3-DAA9D9E0BFD7}" type="pres">
      <dgm:prSet presAssocID="{B55C3D0D-495D-45AB-B371-228CC50C46EE}" presName="spaceRect" presStyleCnt="0"/>
      <dgm:spPr/>
    </dgm:pt>
    <dgm:pt modelId="{D334CECE-6DFD-4F1F-AE3A-389125FD0E3E}" type="pres">
      <dgm:prSet presAssocID="{B55C3D0D-495D-45AB-B371-228CC50C46EE}" presName="textRect" presStyleLbl="revTx" presStyleIdx="2" presStyleCnt="4">
        <dgm:presLayoutVars>
          <dgm:chMax val="1"/>
          <dgm:chPref val="1"/>
        </dgm:presLayoutVars>
      </dgm:prSet>
      <dgm:spPr/>
    </dgm:pt>
    <dgm:pt modelId="{9F20D80D-1E3E-4D23-B138-7E5CB29EA98F}" type="pres">
      <dgm:prSet presAssocID="{2B34B369-6DBC-4FCC-94AE-C84C53A44B35}" presName="sibTrans" presStyleCnt="0"/>
      <dgm:spPr/>
    </dgm:pt>
    <dgm:pt modelId="{E624D394-ECB6-4B50-8EF7-D2D3F07BE63C}" type="pres">
      <dgm:prSet presAssocID="{3E0D40EB-6D63-4EB0-890A-FB75843E5242}" presName="compNode" presStyleCnt="0"/>
      <dgm:spPr/>
    </dgm:pt>
    <dgm:pt modelId="{6154E82F-2768-45E7-866A-855BCC9DB5A5}" type="pres">
      <dgm:prSet presAssocID="{3E0D40EB-6D63-4EB0-890A-FB75843E5242}" presName="iconRect" presStyleLbl="node1" presStyleIdx="3" presStyleCnt="4" custLinFactNeighborX="3353" custLinFactNeighborY="-18217"/>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k"/>
        </a:ext>
      </dgm:extLst>
    </dgm:pt>
    <dgm:pt modelId="{31BA9447-2687-45ED-B9AE-75F463422E6D}" type="pres">
      <dgm:prSet presAssocID="{3E0D40EB-6D63-4EB0-890A-FB75843E5242}" presName="spaceRect" presStyleCnt="0"/>
      <dgm:spPr/>
    </dgm:pt>
    <dgm:pt modelId="{28FF3316-E476-47F5-A318-88B1558A7474}" type="pres">
      <dgm:prSet presAssocID="{3E0D40EB-6D63-4EB0-890A-FB75843E5242}" presName="textRect" presStyleLbl="revTx" presStyleIdx="3" presStyleCnt="4" custScaleX="160402">
        <dgm:presLayoutVars>
          <dgm:chMax val="1"/>
          <dgm:chPref val="1"/>
        </dgm:presLayoutVars>
      </dgm:prSet>
      <dgm:spPr/>
    </dgm:pt>
  </dgm:ptLst>
  <dgm:cxnLst>
    <dgm:cxn modelId="{4E373800-AA76-4935-9053-E1F09B8585A0}" srcId="{5AA0A06F-89A5-4D63-9B13-A2C2F74A92ED}" destId="{DE6F0370-7D31-4361-B0C3-F0A77B074CBE}" srcOrd="1" destOrd="0" parTransId="{2B914FB9-66C7-4099-A505-913976FD9B37}" sibTransId="{A4479778-DF18-4E7B-BADF-C39114F476E8}"/>
    <dgm:cxn modelId="{4FE3FD78-54E8-429C-BD32-35729A0588C1}" type="presOf" srcId="{BACDFF54-583F-4E2B-A039-5F8D69A3A1F3}" destId="{5B196146-1443-4C62-B001-25EF04E4D923}" srcOrd="0" destOrd="0" presId="urn:microsoft.com/office/officeart/2018/2/layout/IconLabelList"/>
    <dgm:cxn modelId="{B9CFAE59-B7FE-4D64-9C68-720264590142}" type="presOf" srcId="{DE6F0370-7D31-4361-B0C3-F0A77B074CBE}" destId="{DD212493-558E-4F14-8B0D-7E3BDD043E15}" srcOrd="0" destOrd="0" presId="urn:microsoft.com/office/officeart/2018/2/layout/IconLabelList"/>
    <dgm:cxn modelId="{BBB0987E-3841-43EE-B67C-7BC217DB8BB4}" type="presOf" srcId="{5AA0A06F-89A5-4D63-9B13-A2C2F74A92ED}" destId="{E688E415-4AA1-4D0B-9928-8318AE8F8004}" srcOrd="0" destOrd="0" presId="urn:microsoft.com/office/officeart/2018/2/layout/IconLabelList"/>
    <dgm:cxn modelId="{F1464C82-B088-4BA0-AA67-9282A8B86985}" srcId="{5AA0A06F-89A5-4D63-9B13-A2C2F74A92ED}" destId="{BACDFF54-583F-4E2B-A039-5F8D69A3A1F3}" srcOrd="0" destOrd="0" parTransId="{32727897-5203-4E3B-87F2-4D9558CD4AE7}" sibTransId="{00847FC9-5CAA-498A-B6DD-3A122A95963C}"/>
    <dgm:cxn modelId="{5446F2A6-44AE-4DAC-9E4E-7B9657AF883B}" type="presOf" srcId="{B55C3D0D-495D-45AB-B371-228CC50C46EE}" destId="{D334CECE-6DFD-4F1F-AE3A-389125FD0E3E}" srcOrd="0" destOrd="0" presId="urn:microsoft.com/office/officeart/2018/2/layout/IconLabelList"/>
    <dgm:cxn modelId="{73B482C6-27E5-4F57-978B-7377862DF676}" srcId="{5AA0A06F-89A5-4D63-9B13-A2C2F74A92ED}" destId="{B55C3D0D-495D-45AB-B371-228CC50C46EE}" srcOrd="2" destOrd="0" parTransId="{B6E30383-FD57-410D-A376-978B42338930}" sibTransId="{2B34B369-6DBC-4FCC-94AE-C84C53A44B35}"/>
    <dgm:cxn modelId="{CD3EFAD4-E491-48FF-8508-5777B103EAAF}" srcId="{5AA0A06F-89A5-4D63-9B13-A2C2F74A92ED}" destId="{3E0D40EB-6D63-4EB0-890A-FB75843E5242}" srcOrd="3" destOrd="0" parTransId="{835354F7-1694-4ACB-A81F-6B5157B9879F}" sibTransId="{A8BE1304-1DD3-4EE9-A0D8-B82B17BA250B}"/>
    <dgm:cxn modelId="{3C508BD8-13C0-4954-B978-8CFD16E73CB7}" type="presOf" srcId="{3E0D40EB-6D63-4EB0-890A-FB75843E5242}" destId="{28FF3316-E476-47F5-A318-88B1558A7474}" srcOrd="0" destOrd="0" presId="urn:microsoft.com/office/officeart/2018/2/layout/IconLabelList"/>
    <dgm:cxn modelId="{C1E6C0F8-F22E-44D8-AD2F-8410C02E55B8}" type="presParOf" srcId="{E688E415-4AA1-4D0B-9928-8318AE8F8004}" destId="{5461F1F0-F1F6-43DB-95C3-28F11DD71058}" srcOrd="0" destOrd="0" presId="urn:microsoft.com/office/officeart/2018/2/layout/IconLabelList"/>
    <dgm:cxn modelId="{EC91CD60-5ED9-46AD-9666-971002227B04}" type="presParOf" srcId="{5461F1F0-F1F6-43DB-95C3-28F11DD71058}" destId="{1AD6B6C5-D25D-422F-9702-08A27B97256B}" srcOrd="0" destOrd="0" presId="urn:microsoft.com/office/officeart/2018/2/layout/IconLabelList"/>
    <dgm:cxn modelId="{EB1CFA54-C53E-46FC-8D14-492669E087D8}" type="presParOf" srcId="{5461F1F0-F1F6-43DB-95C3-28F11DD71058}" destId="{F796BBDB-96D7-4E0D-9951-04D3D00D3602}" srcOrd="1" destOrd="0" presId="urn:microsoft.com/office/officeart/2018/2/layout/IconLabelList"/>
    <dgm:cxn modelId="{BE356D27-D755-4A30-BF5D-D9DDC1D4835E}" type="presParOf" srcId="{5461F1F0-F1F6-43DB-95C3-28F11DD71058}" destId="{5B196146-1443-4C62-B001-25EF04E4D923}" srcOrd="2" destOrd="0" presId="urn:microsoft.com/office/officeart/2018/2/layout/IconLabelList"/>
    <dgm:cxn modelId="{5B69005C-673A-4D16-9F98-990EB54BB208}" type="presParOf" srcId="{E688E415-4AA1-4D0B-9928-8318AE8F8004}" destId="{B9B85B4F-1D6A-4119-B4BE-34635A63C43E}" srcOrd="1" destOrd="0" presId="urn:microsoft.com/office/officeart/2018/2/layout/IconLabelList"/>
    <dgm:cxn modelId="{DCD4CA3E-AD61-4FB6-BD79-8062A69F247E}" type="presParOf" srcId="{E688E415-4AA1-4D0B-9928-8318AE8F8004}" destId="{C15ECFD4-5704-496B-8187-8C4DAF6BB966}" srcOrd="2" destOrd="0" presId="urn:microsoft.com/office/officeart/2018/2/layout/IconLabelList"/>
    <dgm:cxn modelId="{77862EE8-699E-4EDF-8DD5-FBA621D16003}" type="presParOf" srcId="{C15ECFD4-5704-496B-8187-8C4DAF6BB966}" destId="{2307295F-D355-4193-B95B-CE85FC36C340}" srcOrd="0" destOrd="0" presId="urn:microsoft.com/office/officeart/2018/2/layout/IconLabelList"/>
    <dgm:cxn modelId="{77BBC0C4-CE23-4445-B6B8-46A816DEB213}" type="presParOf" srcId="{C15ECFD4-5704-496B-8187-8C4DAF6BB966}" destId="{1B51EF59-CF83-431B-AF0A-59473EC8F9DC}" srcOrd="1" destOrd="0" presId="urn:microsoft.com/office/officeart/2018/2/layout/IconLabelList"/>
    <dgm:cxn modelId="{B848EAC4-8D18-440B-B407-6C933D79D9B1}" type="presParOf" srcId="{C15ECFD4-5704-496B-8187-8C4DAF6BB966}" destId="{DD212493-558E-4F14-8B0D-7E3BDD043E15}" srcOrd="2" destOrd="0" presId="urn:microsoft.com/office/officeart/2018/2/layout/IconLabelList"/>
    <dgm:cxn modelId="{9140A7CD-CC65-40EB-9AD4-64FD0FA88DC4}" type="presParOf" srcId="{E688E415-4AA1-4D0B-9928-8318AE8F8004}" destId="{9196FA21-7721-41FB-8712-60623CBAFBEE}" srcOrd="3" destOrd="0" presId="urn:microsoft.com/office/officeart/2018/2/layout/IconLabelList"/>
    <dgm:cxn modelId="{0842C7A7-ED4D-45A8-94F1-EF03AAEDB422}" type="presParOf" srcId="{E688E415-4AA1-4D0B-9928-8318AE8F8004}" destId="{B5EF477D-E648-41F7-8AF6-378BC5080E1C}" srcOrd="4" destOrd="0" presId="urn:microsoft.com/office/officeart/2018/2/layout/IconLabelList"/>
    <dgm:cxn modelId="{6ADDBC6A-355D-43F6-ABAA-754629AEAD45}" type="presParOf" srcId="{B5EF477D-E648-41F7-8AF6-378BC5080E1C}" destId="{40EF99F2-5051-4EFD-8196-C70606A8789A}" srcOrd="0" destOrd="0" presId="urn:microsoft.com/office/officeart/2018/2/layout/IconLabelList"/>
    <dgm:cxn modelId="{C1038DFF-B6B9-4F4C-ADAE-10F776CF2DC9}" type="presParOf" srcId="{B5EF477D-E648-41F7-8AF6-378BC5080E1C}" destId="{134035E9-E4DB-4AD4-9AE3-DAA9D9E0BFD7}" srcOrd="1" destOrd="0" presId="urn:microsoft.com/office/officeart/2018/2/layout/IconLabelList"/>
    <dgm:cxn modelId="{B6029E16-FBA4-46B9-87A1-944BFC59E42E}" type="presParOf" srcId="{B5EF477D-E648-41F7-8AF6-378BC5080E1C}" destId="{D334CECE-6DFD-4F1F-AE3A-389125FD0E3E}" srcOrd="2" destOrd="0" presId="urn:microsoft.com/office/officeart/2018/2/layout/IconLabelList"/>
    <dgm:cxn modelId="{7E3DDC4B-ECC7-4EC5-9FAC-DD9E32C7B6AC}" type="presParOf" srcId="{E688E415-4AA1-4D0B-9928-8318AE8F8004}" destId="{9F20D80D-1E3E-4D23-B138-7E5CB29EA98F}" srcOrd="5" destOrd="0" presId="urn:microsoft.com/office/officeart/2018/2/layout/IconLabelList"/>
    <dgm:cxn modelId="{4B90A9C3-0D3F-4FE9-B84F-D5A87191371B}" type="presParOf" srcId="{E688E415-4AA1-4D0B-9928-8318AE8F8004}" destId="{E624D394-ECB6-4B50-8EF7-D2D3F07BE63C}" srcOrd="6" destOrd="0" presId="urn:microsoft.com/office/officeart/2018/2/layout/IconLabelList"/>
    <dgm:cxn modelId="{405EA159-7032-437E-8533-BED5006FE758}" type="presParOf" srcId="{E624D394-ECB6-4B50-8EF7-D2D3F07BE63C}" destId="{6154E82F-2768-45E7-866A-855BCC9DB5A5}" srcOrd="0" destOrd="0" presId="urn:microsoft.com/office/officeart/2018/2/layout/IconLabelList"/>
    <dgm:cxn modelId="{DF321616-8100-4CA2-9DF3-28AB3F3650A5}" type="presParOf" srcId="{E624D394-ECB6-4B50-8EF7-D2D3F07BE63C}" destId="{31BA9447-2687-45ED-B9AE-75F463422E6D}" srcOrd="1" destOrd="0" presId="urn:microsoft.com/office/officeart/2018/2/layout/IconLabelList"/>
    <dgm:cxn modelId="{81F9BBEF-A20F-4C65-A945-7DF5659DED51}" type="presParOf" srcId="{E624D394-ECB6-4B50-8EF7-D2D3F07BE63C}" destId="{28FF3316-E476-47F5-A318-88B1558A747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9FFD6-6BE8-49B0-9D31-B98B63E769B5}" type="doc">
      <dgm:prSet loTypeId="urn:microsoft.com/office/officeart/2005/8/layout/chevron1" loCatId="process" qsTypeId="urn:microsoft.com/office/officeart/2005/8/quickstyle/simple1" qsCatId="simple" csTypeId="urn:microsoft.com/office/officeart/2005/8/colors/accent1_2" csCatId="accent1" phldr="1"/>
      <dgm:spPr/>
    </dgm:pt>
    <dgm:pt modelId="{54101C08-A888-46F7-B934-2C51FD69009E}">
      <dgm:prSet phldrT="[Text]"/>
      <dgm:spPr/>
      <dgm:t>
        <a:bodyPr/>
        <a:lstStyle/>
        <a:p>
          <a:r>
            <a:rPr lang="en-US" dirty="0"/>
            <a:t>Preliminary Approvals</a:t>
          </a:r>
        </a:p>
      </dgm:t>
    </dgm:pt>
    <dgm:pt modelId="{7D500A27-33A7-43EE-BD68-F664E280BA81}" type="parTrans" cxnId="{106A8479-C596-4B8D-BA3C-73A6DA48A594}">
      <dgm:prSet/>
      <dgm:spPr/>
      <dgm:t>
        <a:bodyPr/>
        <a:lstStyle/>
        <a:p>
          <a:endParaRPr lang="en-US"/>
        </a:p>
      </dgm:t>
    </dgm:pt>
    <dgm:pt modelId="{67E4958F-C568-4EB1-A20D-C57BD0C018DE}" type="sibTrans" cxnId="{106A8479-C596-4B8D-BA3C-73A6DA48A594}">
      <dgm:prSet/>
      <dgm:spPr/>
      <dgm:t>
        <a:bodyPr/>
        <a:lstStyle/>
        <a:p>
          <a:endParaRPr lang="en-US"/>
        </a:p>
      </dgm:t>
    </dgm:pt>
    <dgm:pt modelId="{E3AF3447-E9FC-40DC-AD61-A599C51DD598}">
      <dgm:prSet phldrT="[Text]"/>
      <dgm:spPr/>
      <dgm:t>
        <a:bodyPr/>
        <a:lstStyle/>
        <a:p>
          <a:r>
            <a:rPr lang="en-US" dirty="0"/>
            <a:t>Onsite Retrofit Improvements</a:t>
          </a:r>
        </a:p>
      </dgm:t>
    </dgm:pt>
    <dgm:pt modelId="{00DECF5E-4AED-4DD8-A797-6AB32CD7F4F0}" type="parTrans" cxnId="{BA98E480-19B2-44B3-952B-A0C1658743E0}">
      <dgm:prSet/>
      <dgm:spPr/>
      <dgm:t>
        <a:bodyPr/>
        <a:lstStyle/>
        <a:p>
          <a:endParaRPr lang="en-US"/>
        </a:p>
      </dgm:t>
    </dgm:pt>
    <dgm:pt modelId="{E9B9FFAB-3E3C-444F-9379-FE247E9F585B}" type="sibTrans" cxnId="{BA98E480-19B2-44B3-952B-A0C1658743E0}">
      <dgm:prSet/>
      <dgm:spPr/>
      <dgm:t>
        <a:bodyPr/>
        <a:lstStyle/>
        <a:p>
          <a:endParaRPr lang="en-US"/>
        </a:p>
      </dgm:t>
    </dgm:pt>
    <dgm:pt modelId="{3F4B961F-A901-4D0F-B113-7F2DE4422703}">
      <dgm:prSet phldrT="[Text]"/>
      <dgm:spPr/>
      <dgm:t>
        <a:bodyPr/>
        <a:lstStyle/>
        <a:p>
          <a:r>
            <a:rPr lang="en-US" dirty="0"/>
            <a:t>Final Approvals and Connection</a:t>
          </a:r>
        </a:p>
      </dgm:t>
    </dgm:pt>
    <dgm:pt modelId="{665F265A-94DD-4FBB-9944-C225CBFAC9D3}" type="parTrans" cxnId="{C5682108-980F-419A-886A-B22799EF2FF6}">
      <dgm:prSet/>
      <dgm:spPr/>
      <dgm:t>
        <a:bodyPr/>
        <a:lstStyle/>
        <a:p>
          <a:endParaRPr lang="en-US"/>
        </a:p>
      </dgm:t>
    </dgm:pt>
    <dgm:pt modelId="{EE945EB4-770B-4B4F-92F3-9F3D334C97CB}" type="sibTrans" cxnId="{C5682108-980F-419A-886A-B22799EF2FF6}">
      <dgm:prSet/>
      <dgm:spPr/>
      <dgm:t>
        <a:bodyPr/>
        <a:lstStyle/>
        <a:p>
          <a:endParaRPr lang="en-US"/>
        </a:p>
      </dgm:t>
    </dgm:pt>
    <dgm:pt modelId="{BCC07318-7C07-4C6E-B6C5-8B523C2B906E}" type="pres">
      <dgm:prSet presAssocID="{2029FFD6-6BE8-49B0-9D31-B98B63E769B5}" presName="Name0" presStyleCnt="0">
        <dgm:presLayoutVars>
          <dgm:dir/>
          <dgm:animLvl val="lvl"/>
          <dgm:resizeHandles val="exact"/>
        </dgm:presLayoutVars>
      </dgm:prSet>
      <dgm:spPr/>
    </dgm:pt>
    <dgm:pt modelId="{977BA72E-D603-4FB2-ABEE-27497E534A34}" type="pres">
      <dgm:prSet presAssocID="{54101C08-A888-46F7-B934-2C51FD69009E}" presName="parTxOnly" presStyleLbl="node1" presStyleIdx="0" presStyleCnt="3" custLinFactNeighborX="-3159">
        <dgm:presLayoutVars>
          <dgm:chMax val="0"/>
          <dgm:chPref val="0"/>
          <dgm:bulletEnabled val="1"/>
        </dgm:presLayoutVars>
      </dgm:prSet>
      <dgm:spPr/>
    </dgm:pt>
    <dgm:pt modelId="{8B8088C2-E419-49A7-8014-32357BD71FA3}" type="pres">
      <dgm:prSet presAssocID="{67E4958F-C568-4EB1-A20D-C57BD0C018DE}" presName="parTxOnlySpace" presStyleCnt="0"/>
      <dgm:spPr/>
    </dgm:pt>
    <dgm:pt modelId="{49A18085-EBBB-4EE9-8AFA-056E5F41AE6C}" type="pres">
      <dgm:prSet presAssocID="{E3AF3447-E9FC-40DC-AD61-A599C51DD598}" presName="parTxOnly" presStyleLbl="node1" presStyleIdx="1" presStyleCnt="3">
        <dgm:presLayoutVars>
          <dgm:chMax val="0"/>
          <dgm:chPref val="0"/>
          <dgm:bulletEnabled val="1"/>
        </dgm:presLayoutVars>
      </dgm:prSet>
      <dgm:spPr/>
    </dgm:pt>
    <dgm:pt modelId="{AB413C4F-BC58-4DB3-92BA-992EB0CA5645}" type="pres">
      <dgm:prSet presAssocID="{E9B9FFAB-3E3C-444F-9379-FE247E9F585B}" presName="parTxOnlySpace" presStyleCnt="0"/>
      <dgm:spPr/>
    </dgm:pt>
    <dgm:pt modelId="{648E25B1-8F98-4757-AC59-C12F0C830F69}" type="pres">
      <dgm:prSet presAssocID="{3F4B961F-A901-4D0F-B113-7F2DE4422703}" presName="parTxOnly" presStyleLbl="node1" presStyleIdx="2" presStyleCnt="3">
        <dgm:presLayoutVars>
          <dgm:chMax val="0"/>
          <dgm:chPref val="0"/>
          <dgm:bulletEnabled val="1"/>
        </dgm:presLayoutVars>
      </dgm:prSet>
      <dgm:spPr/>
    </dgm:pt>
  </dgm:ptLst>
  <dgm:cxnLst>
    <dgm:cxn modelId="{9B275504-07D9-4AB6-AC03-495E5F1EC055}" type="presOf" srcId="{3F4B961F-A901-4D0F-B113-7F2DE4422703}" destId="{648E25B1-8F98-4757-AC59-C12F0C830F69}" srcOrd="0" destOrd="0" presId="urn:microsoft.com/office/officeart/2005/8/layout/chevron1"/>
    <dgm:cxn modelId="{C5682108-980F-419A-886A-B22799EF2FF6}" srcId="{2029FFD6-6BE8-49B0-9D31-B98B63E769B5}" destId="{3F4B961F-A901-4D0F-B113-7F2DE4422703}" srcOrd="2" destOrd="0" parTransId="{665F265A-94DD-4FBB-9944-C225CBFAC9D3}" sibTransId="{EE945EB4-770B-4B4F-92F3-9F3D334C97CB}"/>
    <dgm:cxn modelId="{106A8479-C596-4B8D-BA3C-73A6DA48A594}" srcId="{2029FFD6-6BE8-49B0-9D31-B98B63E769B5}" destId="{54101C08-A888-46F7-B934-2C51FD69009E}" srcOrd="0" destOrd="0" parTransId="{7D500A27-33A7-43EE-BD68-F664E280BA81}" sibTransId="{67E4958F-C568-4EB1-A20D-C57BD0C018DE}"/>
    <dgm:cxn modelId="{BA98E480-19B2-44B3-952B-A0C1658743E0}" srcId="{2029FFD6-6BE8-49B0-9D31-B98B63E769B5}" destId="{E3AF3447-E9FC-40DC-AD61-A599C51DD598}" srcOrd="1" destOrd="0" parTransId="{00DECF5E-4AED-4DD8-A797-6AB32CD7F4F0}" sibTransId="{E9B9FFAB-3E3C-444F-9379-FE247E9F585B}"/>
    <dgm:cxn modelId="{375B9099-A601-443F-A433-E93F6D2CE313}" type="presOf" srcId="{E3AF3447-E9FC-40DC-AD61-A599C51DD598}" destId="{49A18085-EBBB-4EE9-8AFA-056E5F41AE6C}" srcOrd="0" destOrd="0" presId="urn:microsoft.com/office/officeart/2005/8/layout/chevron1"/>
    <dgm:cxn modelId="{2360FDA2-FF3B-4805-9A22-B3B4999FCB19}" type="presOf" srcId="{54101C08-A888-46F7-B934-2C51FD69009E}" destId="{977BA72E-D603-4FB2-ABEE-27497E534A34}" srcOrd="0" destOrd="0" presId="urn:microsoft.com/office/officeart/2005/8/layout/chevron1"/>
    <dgm:cxn modelId="{D15F01B0-07FD-46A0-9E48-D5DB82B54667}" type="presOf" srcId="{2029FFD6-6BE8-49B0-9D31-B98B63E769B5}" destId="{BCC07318-7C07-4C6E-B6C5-8B523C2B906E}" srcOrd="0" destOrd="0" presId="urn:microsoft.com/office/officeart/2005/8/layout/chevron1"/>
    <dgm:cxn modelId="{83915628-97B5-48EE-B8B3-9E52DAC64826}" type="presParOf" srcId="{BCC07318-7C07-4C6E-B6C5-8B523C2B906E}" destId="{977BA72E-D603-4FB2-ABEE-27497E534A34}" srcOrd="0" destOrd="0" presId="urn:microsoft.com/office/officeart/2005/8/layout/chevron1"/>
    <dgm:cxn modelId="{CE7A5DB3-B27A-438D-8122-7DF1B46E899D}" type="presParOf" srcId="{BCC07318-7C07-4C6E-B6C5-8B523C2B906E}" destId="{8B8088C2-E419-49A7-8014-32357BD71FA3}" srcOrd="1" destOrd="0" presId="urn:microsoft.com/office/officeart/2005/8/layout/chevron1"/>
    <dgm:cxn modelId="{A3B77FCB-DCC7-4CA8-AE79-B155DA895A30}" type="presParOf" srcId="{BCC07318-7C07-4C6E-B6C5-8B523C2B906E}" destId="{49A18085-EBBB-4EE9-8AFA-056E5F41AE6C}" srcOrd="2" destOrd="0" presId="urn:microsoft.com/office/officeart/2005/8/layout/chevron1"/>
    <dgm:cxn modelId="{1FA6F309-C3BC-43A1-A629-E23F7032038E}" type="presParOf" srcId="{BCC07318-7C07-4C6E-B6C5-8B523C2B906E}" destId="{AB413C4F-BC58-4DB3-92BA-992EB0CA5645}" srcOrd="3" destOrd="0" presId="urn:microsoft.com/office/officeart/2005/8/layout/chevron1"/>
    <dgm:cxn modelId="{E495AC0A-9CE4-4D3F-927F-9637128D56DC}" type="presParOf" srcId="{BCC07318-7C07-4C6E-B6C5-8B523C2B906E}" destId="{648E25B1-8F98-4757-AC59-C12F0C830F6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C3F12-D75A-4CE4-8B77-5A38C67F7B77}">
      <dsp:nvSpPr>
        <dsp:cNvPr id="0" name=""/>
        <dsp:cNvSpPr/>
      </dsp:nvSpPr>
      <dsp:spPr>
        <a:xfrm>
          <a:off x="840922" y="0"/>
          <a:ext cx="9530455" cy="3429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C36F9-0304-435C-B99D-009EF9EE09B2}">
      <dsp:nvSpPr>
        <dsp:cNvPr id="0" name=""/>
        <dsp:cNvSpPr/>
      </dsp:nvSpPr>
      <dsp:spPr>
        <a:xfrm>
          <a:off x="2101" y="1028700"/>
          <a:ext cx="2135956" cy="1371600"/>
        </a:xfrm>
        <a:prstGeom prst="round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Wastewater Influent</a:t>
          </a:r>
        </a:p>
      </dsp:txBody>
      <dsp:txXfrm>
        <a:off x="69057" y="1095656"/>
        <a:ext cx="2002044" cy="1237688"/>
      </dsp:txXfrm>
    </dsp:sp>
    <dsp:sp modelId="{915BF106-4531-4CB0-90F0-19CC15AD2E1C}">
      <dsp:nvSpPr>
        <dsp:cNvPr id="0" name=""/>
        <dsp:cNvSpPr/>
      </dsp:nvSpPr>
      <dsp:spPr>
        <a:xfrm>
          <a:off x="2270136" y="1028700"/>
          <a:ext cx="2135956" cy="1371600"/>
        </a:xfrm>
        <a:prstGeom prst="roundRect">
          <a:avLst/>
        </a:prstGeom>
        <a:solidFill>
          <a:schemeClr val="accent1">
            <a:shade val="80000"/>
            <a:hueOff val="174576"/>
            <a:satOff val="-11891"/>
            <a:lumOff val="8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Screening</a:t>
          </a:r>
        </a:p>
      </dsp:txBody>
      <dsp:txXfrm>
        <a:off x="2337092" y="1095656"/>
        <a:ext cx="2002044" cy="1237688"/>
      </dsp:txXfrm>
    </dsp:sp>
    <dsp:sp modelId="{FE4DC541-01BC-4290-A71D-E0E153F8C5F4}">
      <dsp:nvSpPr>
        <dsp:cNvPr id="0" name=""/>
        <dsp:cNvSpPr/>
      </dsp:nvSpPr>
      <dsp:spPr>
        <a:xfrm>
          <a:off x="4538172" y="1028700"/>
          <a:ext cx="2135956" cy="1371600"/>
        </a:xfrm>
        <a:prstGeom prst="roundRect">
          <a:avLst/>
        </a:prstGeom>
        <a:solidFill>
          <a:schemeClr val="accent1">
            <a:shade val="80000"/>
            <a:hueOff val="349151"/>
            <a:satOff val="-23781"/>
            <a:lumOff val="17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Membrane Bioreactor</a:t>
          </a:r>
        </a:p>
      </dsp:txBody>
      <dsp:txXfrm>
        <a:off x="4605128" y="1095656"/>
        <a:ext cx="2002044" cy="1237688"/>
      </dsp:txXfrm>
    </dsp:sp>
    <dsp:sp modelId="{ED383023-194E-4989-8242-5004563196D6}">
      <dsp:nvSpPr>
        <dsp:cNvPr id="0" name=""/>
        <dsp:cNvSpPr/>
      </dsp:nvSpPr>
      <dsp:spPr>
        <a:xfrm>
          <a:off x="6806207" y="1028700"/>
          <a:ext cx="2135956" cy="1371600"/>
        </a:xfrm>
        <a:prstGeom prst="roundRect">
          <a:avLst/>
        </a:prstGeom>
        <a:solidFill>
          <a:schemeClr val="accent1">
            <a:shade val="80000"/>
            <a:hueOff val="523727"/>
            <a:satOff val="-35672"/>
            <a:lumOff val="263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UV Disinfection</a:t>
          </a:r>
        </a:p>
      </dsp:txBody>
      <dsp:txXfrm>
        <a:off x="6873163" y="1095656"/>
        <a:ext cx="2002044" cy="1237688"/>
      </dsp:txXfrm>
    </dsp:sp>
    <dsp:sp modelId="{2F263041-1AB0-4C47-AB0F-8879168B4528}">
      <dsp:nvSpPr>
        <dsp:cNvPr id="0" name=""/>
        <dsp:cNvSpPr/>
      </dsp:nvSpPr>
      <dsp:spPr>
        <a:xfrm>
          <a:off x="9074242" y="1028700"/>
          <a:ext cx="2135956" cy="1371600"/>
        </a:xfrm>
        <a:prstGeom prst="roundRect">
          <a:avLst/>
        </a:prstGeom>
        <a:solidFill>
          <a:schemeClr val="accent1">
            <a:shade val="80000"/>
            <a:hueOff val="698302"/>
            <a:satOff val="-47562"/>
            <a:lumOff val="351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Recycled Water Effluent</a:t>
          </a:r>
        </a:p>
      </dsp:txBody>
      <dsp:txXfrm>
        <a:off x="9141198" y="1095656"/>
        <a:ext cx="2002044" cy="1237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B6C5-D25D-422F-9702-08A27B97256B}">
      <dsp:nvSpPr>
        <dsp:cNvPr id="0" name=""/>
        <dsp:cNvSpPr/>
      </dsp:nvSpPr>
      <dsp:spPr>
        <a:xfrm>
          <a:off x="1286506" y="1083375"/>
          <a:ext cx="810000" cy="810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196146-1443-4C62-B001-25EF04E4D923}">
      <dsp:nvSpPr>
        <dsp:cNvPr id="0" name=""/>
        <dsp:cNvSpPr/>
      </dsp:nvSpPr>
      <dsp:spPr>
        <a:xfrm>
          <a:off x="512815" y="2318650"/>
          <a:ext cx="2303064" cy="7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No health-related problems have been traced to any recycled water project operating in California.</a:t>
          </a:r>
        </a:p>
      </dsp:txBody>
      <dsp:txXfrm>
        <a:off x="512815" y="2318650"/>
        <a:ext cx="2303064" cy="763178"/>
      </dsp:txXfrm>
    </dsp:sp>
    <dsp:sp modelId="{2307295F-D355-4193-B95B-CE85FC36C340}">
      <dsp:nvSpPr>
        <dsp:cNvPr id="0" name=""/>
        <dsp:cNvSpPr/>
      </dsp:nvSpPr>
      <dsp:spPr>
        <a:xfrm>
          <a:off x="3653038" y="1083375"/>
          <a:ext cx="810000" cy="81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212493-558E-4F14-8B0D-7E3BDD043E15}">
      <dsp:nvSpPr>
        <dsp:cNvPr id="0" name=""/>
        <dsp:cNvSpPr/>
      </dsp:nvSpPr>
      <dsp:spPr>
        <a:xfrm>
          <a:off x="3130879" y="2318650"/>
          <a:ext cx="1800000" cy="7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Standards for recycled water are among the strictest in the world. </a:t>
          </a:r>
        </a:p>
      </dsp:txBody>
      <dsp:txXfrm>
        <a:off x="3130879" y="2318650"/>
        <a:ext cx="1800000" cy="763178"/>
      </dsp:txXfrm>
    </dsp:sp>
    <dsp:sp modelId="{40EF99F2-5051-4EFD-8196-C70606A8789A}">
      <dsp:nvSpPr>
        <dsp:cNvPr id="0" name=""/>
        <dsp:cNvSpPr/>
      </dsp:nvSpPr>
      <dsp:spPr>
        <a:xfrm>
          <a:off x="5768038" y="1083375"/>
          <a:ext cx="810000" cy="81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34CECE-6DFD-4F1F-AE3A-389125FD0E3E}">
      <dsp:nvSpPr>
        <dsp:cNvPr id="0" name=""/>
        <dsp:cNvSpPr/>
      </dsp:nvSpPr>
      <dsp:spPr>
        <a:xfrm>
          <a:off x="5245879" y="2318650"/>
          <a:ext cx="1800000" cy="7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Carefully monitored by local water quality control agencies and health authorities.</a:t>
          </a:r>
        </a:p>
      </dsp:txBody>
      <dsp:txXfrm>
        <a:off x="5245879" y="2318650"/>
        <a:ext cx="1800000" cy="763178"/>
      </dsp:txXfrm>
    </dsp:sp>
    <dsp:sp modelId="{6154E82F-2768-45E7-866A-855BCC9DB5A5}">
      <dsp:nvSpPr>
        <dsp:cNvPr id="0" name=""/>
        <dsp:cNvSpPr/>
      </dsp:nvSpPr>
      <dsp:spPr>
        <a:xfrm>
          <a:off x="8426656" y="1083375"/>
          <a:ext cx="810000" cy="81000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FF3316-E476-47F5-A318-88B1558A7474}">
      <dsp:nvSpPr>
        <dsp:cNvPr id="0" name=""/>
        <dsp:cNvSpPr/>
      </dsp:nvSpPr>
      <dsp:spPr>
        <a:xfrm>
          <a:off x="7360879" y="2318650"/>
          <a:ext cx="2887235" cy="7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Recycled water treatment does not eliminate every organism.  Should </a:t>
          </a:r>
          <a:r>
            <a:rPr lang="en-US" sz="1800" u="sng" kern="1200" dirty="0"/>
            <a:t>not</a:t>
          </a:r>
          <a:r>
            <a:rPr lang="en-US" sz="1800" kern="1200" dirty="0"/>
            <a:t> be used for drinking or other human consumption uses, such as hand-washing </a:t>
          </a:r>
          <a:br>
            <a:rPr lang="en-US" sz="1800" kern="1200" dirty="0"/>
          </a:br>
          <a:r>
            <a:rPr lang="en-US" sz="1800" kern="1200" dirty="0"/>
            <a:t>or bathing.  </a:t>
          </a:r>
        </a:p>
      </dsp:txBody>
      <dsp:txXfrm>
        <a:off x="7360879" y="2318650"/>
        <a:ext cx="2887235" cy="763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A72E-D603-4FB2-ABEE-27497E534A34}">
      <dsp:nvSpPr>
        <dsp:cNvPr id="0" name=""/>
        <dsp:cNvSpPr/>
      </dsp:nvSpPr>
      <dsp:spPr>
        <a:xfrm>
          <a:off x="0" y="0"/>
          <a:ext cx="4031682" cy="117512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Preliminary Approvals</a:t>
          </a:r>
        </a:p>
      </dsp:txBody>
      <dsp:txXfrm>
        <a:off x="587560" y="0"/>
        <a:ext cx="2856562" cy="1175120"/>
      </dsp:txXfrm>
    </dsp:sp>
    <dsp:sp modelId="{49A18085-EBBB-4EE9-8AFA-056E5F41AE6C}">
      <dsp:nvSpPr>
        <dsp:cNvPr id="0" name=""/>
        <dsp:cNvSpPr/>
      </dsp:nvSpPr>
      <dsp:spPr>
        <a:xfrm>
          <a:off x="3631822" y="0"/>
          <a:ext cx="4031682" cy="117512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Onsite Retrofit Improvements</a:t>
          </a:r>
        </a:p>
      </dsp:txBody>
      <dsp:txXfrm>
        <a:off x="4219382" y="0"/>
        <a:ext cx="2856562" cy="1175120"/>
      </dsp:txXfrm>
    </dsp:sp>
    <dsp:sp modelId="{648E25B1-8F98-4757-AC59-C12F0C830F69}">
      <dsp:nvSpPr>
        <dsp:cNvPr id="0" name=""/>
        <dsp:cNvSpPr/>
      </dsp:nvSpPr>
      <dsp:spPr>
        <a:xfrm>
          <a:off x="7260336" y="0"/>
          <a:ext cx="4031682" cy="117512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Final Approvals and Connection</a:t>
          </a:r>
        </a:p>
      </dsp:txBody>
      <dsp:txXfrm>
        <a:off x="7847896" y="0"/>
        <a:ext cx="2856562" cy="1175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995C0-12AE-4B54-B7CE-BB30043C4908}"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C425B-A0B3-44AD-93CD-6782F0E276B3}" type="slidenum">
              <a:rPr lang="en-US" smtClean="0"/>
              <a:t>‹#›</a:t>
            </a:fld>
            <a:endParaRPr lang="en-US"/>
          </a:p>
        </p:txBody>
      </p:sp>
    </p:spTree>
    <p:extLst>
      <p:ext uri="{BB962C8B-B14F-4D97-AF65-F5344CB8AC3E}">
        <p14:creationId xmlns:p14="http://schemas.microsoft.com/office/powerpoint/2010/main" val="396490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3</a:t>
            </a:fld>
            <a:endParaRPr lang="en-US"/>
          </a:p>
        </p:txBody>
      </p:sp>
    </p:spTree>
    <p:extLst>
      <p:ext uri="{BB962C8B-B14F-4D97-AF65-F5344CB8AC3E}">
        <p14:creationId xmlns:p14="http://schemas.microsoft.com/office/powerpoint/2010/main" val="226929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17</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277906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WBSD’s Recycled Water Rules &amp; Regulations</a:t>
            </a:r>
          </a:p>
          <a:p>
            <a:pPr lvl="1"/>
            <a:r>
              <a:rPr lang="en-US" dirty="0"/>
              <a:t>Follows guidelines outline in California Code of Regulations Title 17 and Title 22</a:t>
            </a:r>
          </a:p>
          <a:p>
            <a:r>
              <a:rPr lang="en-US" dirty="0"/>
              <a:t>California Plumbing Code: domestic piping dual plumbed systems (Ch. 15)</a:t>
            </a:r>
          </a:p>
        </p:txBody>
      </p:sp>
      <p:sp>
        <p:nvSpPr>
          <p:cNvPr id="4" name="Slide Number Placeholder 3"/>
          <p:cNvSpPr>
            <a:spLocks noGrp="1"/>
          </p:cNvSpPr>
          <p:nvPr>
            <p:ph type="sldNum" sz="quarter" idx="5"/>
          </p:nvPr>
        </p:nvSpPr>
        <p:spPr/>
        <p:txBody>
          <a:bodyPr/>
          <a:lstStyle/>
          <a:p>
            <a:fld id="{4F0C425B-A0B3-44AD-93CD-6782F0E276B3}" type="slidenum">
              <a:rPr lang="en-US" smtClean="0"/>
              <a:t>18</a:t>
            </a:fld>
            <a:endParaRPr lang="en-US"/>
          </a:p>
        </p:txBody>
      </p:sp>
    </p:spTree>
    <p:extLst>
      <p:ext uri="{BB962C8B-B14F-4D97-AF65-F5344CB8AC3E}">
        <p14:creationId xmlns:p14="http://schemas.microsoft.com/office/powerpoint/2010/main" val="300947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A21A84-2DAB-4BAE-B1CE-0A38DD792A53}" type="slidenum">
              <a:rPr lang="en-US" smtClean="0"/>
              <a:pPr>
                <a:defRPr/>
              </a:pPr>
              <a:t>19</a:t>
            </a:fld>
            <a:endParaRPr lang="en-US"/>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178837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20</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228188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21</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211398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4142964" y="9120813"/>
            <a:ext cx="3170583" cy="478748"/>
          </a:xfrm>
          <a:prstGeom prst="rect">
            <a:avLst/>
          </a:prstGeom>
          <a:noFill/>
          <a:ln w="9525">
            <a:noFill/>
            <a:miter lim="800000"/>
            <a:headEnd/>
            <a:tailEnd/>
          </a:ln>
        </p:spPr>
        <p:txBody>
          <a:bodyPr lIns="96624" tIns="48311" rIns="96624" bIns="48311" anchor="b"/>
          <a:lstStyle/>
          <a:p>
            <a:pPr algn="r" eaLnBrk="1" hangingPunct="1"/>
            <a:fld id="{8165289D-FCE9-4A80-96B5-C1A11F6FF593}" type="slidenum">
              <a:rPr lang="en-US" sz="1200"/>
              <a:pPr algn="r" eaLnBrk="1" hangingPunct="1"/>
              <a:t>24</a:t>
            </a:fld>
            <a:endParaRPr 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74035" y="4561228"/>
            <a:ext cx="5367130" cy="4318573"/>
          </a:xfrm>
          <a:noFill/>
          <a:ln/>
        </p:spPr>
        <p:txBody>
          <a:bodyPr/>
          <a:lstStyle/>
          <a:p>
            <a:pPr eaLnBrk="1" hangingPunct="1"/>
            <a:r>
              <a:rPr lang="en-US" dirty="0"/>
              <a:t>There are five acceptable means of protecting against backflow.</a:t>
            </a:r>
          </a:p>
          <a:p>
            <a:pPr eaLnBrk="1" hangingPunct="1"/>
            <a:r>
              <a:rPr lang="en-US" dirty="0"/>
              <a:t>The air gap, the reduced pressure principle assembly (RP) the double check valve assembly (DC), the pressure vacuum breaker (PVB) which would also include the spill-resistant vacuum breaker (SVB) and the atmospheric vacuum breaker (AVB).  It is important to match the assembly being used to the hydraulic condition of the cross-connection and the degree of hazard.</a:t>
            </a:r>
          </a:p>
        </p:txBody>
      </p:sp>
      <p:sp>
        <p:nvSpPr>
          <p:cNvPr id="5" name="Date Placeholder 4"/>
          <p:cNvSpPr>
            <a:spLocks noGrp="1"/>
          </p:cNvSpPr>
          <p:nvPr>
            <p:ph type="dt" idx="10"/>
          </p:nvPr>
        </p:nvSpPr>
        <p:spPr/>
        <p:txBody>
          <a:bodyPr/>
          <a:lstStyle/>
          <a:p>
            <a:pPr>
              <a:defRPr/>
            </a:pPr>
            <a:r>
              <a:rPr lang="en-US"/>
              <a:t>March 2, 2015</a:t>
            </a:r>
          </a:p>
        </p:txBody>
      </p:sp>
      <p:sp>
        <p:nvSpPr>
          <p:cNvPr id="6" name="Slide Number Placeholder 5"/>
          <p:cNvSpPr>
            <a:spLocks noGrp="1"/>
          </p:cNvSpPr>
          <p:nvPr>
            <p:ph type="sldNum" sz="quarter" idx="11"/>
          </p:nvPr>
        </p:nvSpPr>
        <p:spPr/>
        <p:txBody>
          <a:bodyPr/>
          <a:lstStyle/>
          <a:p>
            <a:pPr>
              <a:defRPr/>
            </a:pPr>
            <a:fld id="{46A21A84-2DAB-4BAE-B1CE-0A38DD792A53}" type="slidenum">
              <a:rPr lang="en-US" smtClean="0"/>
              <a:pPr>
                <a:defRPr/>
              </a:pPr>
              <a:t>24</a:t>
            </a:fld>
            <a:endParaRPr lang="en-US"/>
          </a:p>
        </p:txBody>
      </p:sp>
    </p:spTree>
    <p:extLst>
      <p:ext uri="{BB962C8B-B14F-4D97-AF65-F5344CB8AC3E}">
        <p14:creationId xmlns:p14="http://schemas.microsoft.com/office/powerpoint/2010/main" val="232503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25</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3723098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n-US"/>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26</a:t>
            </a:fld>
            <a:endParaRPr lang="en-US"/>
          </a:p>
        </p:txBody>
      </p:sp>
    </p:spTree>
    <p:extLst>
      <p:ext uri="{BB962C8B-B14F-4D97-AF65-F5344CB8AC3E}">
        <p14:creationId xmlns:p14="http://schemas.microsoft.com/office/powerpoint/2010/main" val="13956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a:t>Geological investigation of </a:t>
            </a:r>
            <a:r>
              <a:rPr lang="en-US" dirty="0" err="1"/>
              <a:t>aquitard</a:t>
            </a:r>
            <a:r>
              <a:rPr lang="en-US" dirty="0"/>
              <a:t>; annular seal; prevent spray from well</a:t>
            </a:r>
            <a:r>
              <a:rPr lang="en-US" baseline="0" dirty="0"/>
              <a:t> head; drain away; elimination of buffer by owner of well</a:t>
            </a:r>
            <a:endParaRPr lang="en-US" dirty="0"/>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27</a:t>
            </a:fld>
            <a:endParaRPr lang="en-US"/>
          </a:p>
        </p:txBody>
      </p:sp>
    </p:spTree>
    <p:extLst>
      <p:ext uri="{BB962C8B-B14F-4D97-AF65-F5344CB8AC3E}">
        <p14:creationId xmlns:p14="http://schemas.microsoft.com/office/powerpoint/2010/main" val="337079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dirty="0"/>
              <a:t>Mention some agencies use ACME thread only for RW QCVs</a:t>
            </a:r>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29</a:t>
            </a:fld>
            <a:endParaRPr lang="en-US"/>
          </a:p>
        </p:txBody>
      </p:sp>
    </p:spTree>
    <p:extLst>
      <p:ext uri="{BB962C8B-B14F-4D97-AF65-F5344CB8AC3E}">
        <p14:creationId xmlns:p14="http://schemas.microsoft.com/office/powerpoint/2010/main" val="394884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a:defRPr/>
            </a:pPr>
            <a:r>
              <a:rPr lang="en-US"/>
              <a:t>March 2, 2015</a:t>
            </a:r>
          </a:p>
        </p:txBody>
      </p:sp>
      <p:sp>
        <p:nvSpPr>
          <p:cNvPr id="6" name="Slide Number Placeholder 5"/>
          <p:cNvSpPr>
            <a:spLocks noGrp="1"/>
          </p:cNvSpPr>
          <p:nvPr>
            <p:ph type="sldNum" sz="quarter" idx="12"/>
          </p:nvPr>
        </p:nvSpPr>
        <p:spPr/>
        <p:txBody>
          <a:bodyPr/>
          <a:lstStyle/>
          <a:p>
            <a:pPr>
              <a:defRPr/>
            </a:pPr>
            <a:fld id="{46A21A84-2DAB-4BAE-B1CE-0A38DD792A53}" type="slidenum">
              <a:rPr lang="en-US" smtClean="0"/>
              <a:pPr>
                <a:defRPr/>
              </a:pPr>
              <a:t>6</a:t>
            </a:fld>
            <a:endParaRPr lang="en-US"/>
          </a:p>
        </p:txBody>
      </p:sp>
    </p:spTree>
    <p:extLst>
      <p:ext uri="{BB962C8B-B14F-4D97-AF65-F5344CB8AC3E}">
        <p14:creationId xmlns:p14="http://schemas.microsoft.com/office/powerpoint/2010/main" val="4193139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but more importantly, training and tracking usage</a:t>
            </a:r>
          </a:p>
        </p:txBody>
      </p:sp>
      <p:sp>
        <p:nvSpPr>
          <p:cNvPr id="4" name="Slide Number Placeholder 3"/>
          <p:cNvSpPr>
            <a:spLocks noGrp="1"/>
          </p:cNvSpPr>
          <p:nvPr>
            <p:ph type="sldNum" sz="quarter" idx="5"/>
          </p:nvPr>
        </p:nvSpPr>
        <p:spPr/>
        <p:txBody>
          <a:bodyPr/>
          <a:lstStyle/>
          <a:p>
            <a:fld id="{4F0C425B-A0B3-44AD-93CD-6782F0E276B3}" type="slidenum">
              <a:rPr lang="en-US" smtClean="0"/>
              <a:t>30</a:t>
            </a:fld>
            <a:endParaRPr lang="en-US"/>
          </a:p>
        </p:txBody>
      </p:sp>
    </p:spTree>
    <p:extLst>
      <p:ext uri="{BB962C8B-B14F-4D97-AF65-F5344CB8AC3E}">
        <p14:creationId xmlns:p14="http://schemas.microsoft.com/office/powerpoint/2010/main" val="2560275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33</a:t>
            </a:fld>
            <a:endParaRPr lang="en-US"/>
          </a:p>
        </p:txBody>
      </p:sp>
    </p:spTree>
    <p:extLst>
      <p:ext uri="{BB962C8B-B14F-4D97-AF65-F5344CB8AC3E}">
        <p14:creationId xmlns:p14="http://schemas.microsoft.com/office/powerpoint/2010/main" val="3693224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74035" y="4561228"/>
            <a:ext cx="5367130" cy="4318573"/>
          </a:xfrm>
          <a:noFill/>
          <a:ln/>
        </p:spPr>
        <p:txBody>
          <a:bodyPr/>
          <a:lstStyle/>
          <a:p>
            <a:endParaRPr lang="en-US"/>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34</a:t>
            </a:fld>
            <a:endParaRPr lang="en-US"/>
          </a:p>
        </p:txBody>
      </p:sp>
    </p:spTree>
    <p:extLst>
      <p:ext uri="{BB962C8B-B14F-4D97-AF65-F5344CB8AC3E}">
        <p14:creationId xmlns:p14="http://schemas.microsoft.com/office/powerpoint/2010/main" val="70188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74035" y="4561228"/>
            <a:ext cx="5367130" cy="4318573"/>
          </a:xfrm>
          <a:noFill/>
          <a:ln/>
        </p:spPr>
        <p:txBody>
          <a:bodyPr/>
          <a:lstStyle/>
          <a:p>
            <a:endParaRPr lang="en-US"/>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35</a:t>
            </a:fld>
            <a:endParaRPr lang="en-US"/>
          </a:p>
        </p:txBody>
      </p:sp>
    </p:spTree>
    <p:extLst>
      <p:ext uri="{BB962C8B-B14F-4D97-AF65-F5344CB8AC3E}">
        <p14:creationId xmlns:p14="http://schemas.microsoft.com/office/powerpoint/2010/main" val="3384049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good before</a:t>
            </a:r>
            <a:r>
              <a:rPr lang="en-US" baseline="0" dirty="0"/>
              <a:t> operation slide, remove Self Inspection Report?</a:t>
            </a:r>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38</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3041148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39</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2884057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phone #</a:t>
            </a:r>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47</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134730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E3B46F4-FC69-4EE6-A50E-2BA93E9140DD}" type="slidenum">
              <a:rPr lang="en-US" smtClean="0"/>
              <a:pPr/>
              <a:t>7</a:t>
            </a:fld>
            <a:endParaRPr lang="en-US"/>
          </a:p>
        </p:txBody>
      </p:sp>
      <p:sp>
        <p:nvSpPr>
          <p:cNvPr id="99331" name="Text Box 2"/>
          <p:cNvSpPr txBox="1">
            <a:spLocks noChangeArrowheads="1"/>
          </p:cNvSpPr>
          <p:nvPr/>
        </p:nvSpPr>
        <p:spPr bwMode="auto">
          <a:xfrm>
            <a:off x="1219200" y="721402"/>
            <a:ext cx="4876800" cy="3600450"/>
          </a:xfrm>
          <a:prstGeom prst="rect">
            <a:avLst/>
          </a:prstGeom>
          <a:solidFill>
            <a:srgbClr val="FFFFFF"/>
          </a:solidFill>
          <a:ln w="9525">
            <a:solidFill>
              <a:srgbClr val="000000"/>
            </a:solidFill>
            <a:miter lim="800000"/>
            <a:headEnd/>
            <a:tailEnd/>
          </a:ln>
        </p:spPr>
        <p:txBody>
          <a:bodyPr wrap="none" lIns="96624" tIns="48311" rIns="96624" bIns="48311" anchor="ctr"/>
          <a:lstStyle/>
          <a:p>
            <a:pPr eaLnBrk="1" hangingPunct="1"/>
            <a:endParaRPr lang="en-US">
              <a:latin typeface="Verdana" pitchFamily="34" charset="0"/>
            </a:endParaRPr>
          </a:p>
        </p:txBody>
      </p:sp>
      <p:sp>
        <p:nvSpPr>
          <p:cNvPr id="99332" name="Rectangle 3"/>
          <p:cNvSpPr>
            <a:spLocks noGrp="1" noChangeArrowheads="1"/>
          </p:cNvSpPr>
          <p:nvPr>
            <p:ph type="body"/>
          </p:nvPr>
        </p:nvSpPr>
        <p:spPr>
          <a:xfrm>
            <a:off x="732185" y="4561228"/>
            <a:ext cx="5850835" cy="4320213"/>
          </a:xfrm>
          <a:noFill/>
          <a:ln/>
        </p:spPr>
        <p:txBody>
          <a:bodyPr wrap="none" anchor="ctr"/>
          <a:lstStyle/>
          <a:p>
            <a:pPr eaLnBrk="1" hangingPunct="1"/>
            <a:endParaRPr lang="en-US"/>
          </a:p>
        </p:txBody>
      </p:sp>
      <p:sp>
        <p:nvSpPr>
          <p:cNvPr id="5" name="Date Placeholder 4"/>
          <p:cNvSpPr>
            <a:spLocks noGrp="1"/>
          </p:cNvSpPr>
          <p:nvPr>
            <p:ph type="dt" idx="10"/>
          </p:nvPr>
        </p:nvSpPr>
        <p:spPr/>
        <p:txBody>
          <a:bodyPr/>
          <a:lstStyle/>
          <a:p>
            <a:pPr>
              <a:defRPr/>
            </a:pPr>
            <a:r>
              <a:rPr lang="en-US"/>
              <a:t>March 2, 2015</a:t>
            </a:r>
          </a:p>
        </p:txBody>
      </p:sp>
    </p:spTree>
    <p:extLst>
      <p:ext uri="{BB962C8B-B14F-4D97-AF65-F5344CB8AC3E}">
        <p14:creationId xmlns:p14="http://schemas.microsoft.com/office/powerpoint/2010/main" val="4960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B42B973-F99F-4DF5-8E41-E55E256F488C}" type="slidenum">
              <a:rPr lang="en-US" smtClean="0"/>
              <a:pPr/>
              <a:t>9</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732185" y="4561228"/>
            <a:ext cx="5850835" cy="4320213"/>
          </a:xfrm>
          <a:noFill/>
          <a:ln/>
        </p:spPr>
        <p:txBody>
          <a:bodyPr wrap="none" anchor="ctr"/>
          <a:lstStyle/>
          <a:p>
            <a:pPr eaLnBrk="1" hangingPunct="1"/>
            <a:endParaRPr lang="en-US"/>
          </a:p>
        </p:txBody>
      </p:sp>
      <p:sp>
        <p:nvSpPr>
          <p:cNvPr id="5" name="Date Placeholder 4"/>
          <p:cNvSpPr>
            <a:spLocks noGrp="1"/>
          </p:cNvSpPr>
          <p:nvPr>
            <p:ph type="dt" idx="10"/>
          </p:nvPr>
        </p:nvSpPr>
        <p:spPr/>
        <p:txBody>
          <a:bodyPr/>
          <a:lstStyle/>
          <a:p>
            <a:pPr>
              <a:defRPr/>
            </a:pPr>
            <a:r>
              <a:rPr lang="en-US"/>
              <a:t>March 2, 2015</a:t>
            </a:r>
          </a:p>
        </p:txBody>
      </p:sp>
    </p:spTree>
    <p:extLst>
      <p:ext uri="{BB962C8B-B14F-4D97-AF65-F5344CB8AC3E}">
        <p14:creationId xmlns:p14="http://schemas.microsoft.com/office/powerpoint/2010/main" val="50125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000"/>
              </a:spcBef>
              <a:buClr>
                <a:schemeClr val="accent1"/>
              </a:buClr>
              <a:buSzPct val="80000"/>
              <a:buFont typeface="Wingdings 3"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chemeClr val="tx1">
                    <a:lumMod val="75000"/>
                    <a:lumOff val="25000"/>
                  </a:schemeClr>
                </a:solidFill>
              </a:rPr>
              <a:t>WBSD’s recycled water is treated at the 0.9 MGD max Water Reclamation Facility (WRF) to a tertiary level (three levels of treatment, including filtration and disinfection).</a:t>
            </a:r>
          </a:p>
          <a:p>
            <a:pPr>
              <a:spcBef>
                <a:spcPts val="175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chemeClr val="tx2"/>
              </a:solidFill>
              <a:latin typeface="Trebuchet MS" pitchFamily="34" charset="0"/>
            </a:endParaRPr>
          </a:p>
        </p:txBody>
      </p:sp>
      <p:sp>
        <p:nvSpPr>
          <p:cNvPr id="4" name="Slide Number Placeholder 3"/>
          <p:cNvSpPr>
            <a:spLocks noGrp="1"/>
          </p:cNvSpPr>
          <p:nvPr>
            <p:ph type="sldNum" sz="quarter" idx="5"/>
          </p:nvPr>
        </p:nvSpPr>
        <p:spPr/>
        <p:txBody>
          <a:bodyPr/>
          <a:lstStyle/>
          <a:p>
            <a:fld id="{4F0C425B-A0B3-44AD-93CD-6782F0E276B3}" type="slidenum">
              <a:rPr lang="en-US" smtClean="0"/>
              <a:t>10</a:t>
            </a:fld>
            <a:endParaRPr lang="en-US"/>
          </a:p>
        </p:txBody>
      </p:sp>
    </p:spTree>
    <p:extLst>
      <p:ext uri="{BB962C8B-B14F-4D97-AF65-F5344CB8AC3E}">
        <p14:creationId xmlns:p14="http://schemas.microsoft.com/office/powerpoint/2010/main" val="255512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 is not only customer</a:t>
            </a:r>
          </a:p>
        </p:txBody>
      </p:sp>
      <p:sp>
        <p:nvSpPr>
          <p:cNvPr id="4" name="Slide Number Placeholder 3"/>
          <p:cNvSpPr>
            <a:spLocks noGrp="1"/>
          </p:cNvSpPr>
          <p:nvPr>
            <p:ph type="sldNum" sz="quarter" idx="5"/>
          </p:nvPr>
        </p:nvSpPr>
        <p:spPr/>
        <p:txBody>
          <a:bodyPr/>
          <a:lstStyle/>
          <a:p>
            <a:fld id="{4F0C425B-A0B3-44AD-93CD-6782F0E276B3}" type="slidenum">
              <a:rPr lang="en-US" smtClean="0"/>
              <a:t>11</a:t>
            </a:fld>
            <a:endParaRPr lang="en-US"/>
          </a:p>
        </p:txBody>
      </p:sp>
    </p:spTree>
    <p:extLst>
      <p:ext uri="{BB962C8B-B14F-4D97-AF65-F5344CB8AC3E}">
        <p14:creationId xmlns:p14="http://schemas.microsoft.com/office/powerpoint/2010/main" val="27854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lIns="95715" tIns="47857" rIns="95715" bIns="47857"/>
          <a:lstStyle/>
          <a:p>
            <a:pPr eaLnBrk="1" hangingPunct="1"/>
            <a:endParaRPr lang="en-US"/>
          </a:p>
        </p:txBody>
      </p:sp>
      <p:sp>
        <p:nvSpPr>
          <p:cNvPr id="4" name="Date Placeholder 3"/>
          <p:cNvSpPr>
            <a:spLocks noGrp="1"/>
          </p:cNvSpPr>
          <p:nvPr>
            <p:ph type="dt" idx="10"/>
          </p:nvPr>
        </p:nvSpPr>
        <p:spPr/>
        <p:txBody>
          <a:bodyPr/>
          <a:lstStyle/>
          <a:p>
            <a:pPr>
              <a:defRPr/>
            </a:pPr>
            <a:r>
              <a:rPr lang="en-US"/>
              <a:t>March 2, 2015</a:t>
            </a:r>
          </a:p>
        </p:txBody>
      </p:sp>
      <p:sp>
        <p:nvSpPr>
          <p:cNvPr id="5" name="Slide Number Placeholder 4"/>
          <p:cNvSpPr>
            <a:spLocks noGrp="1"/>
          </p:cNvSpPr>
          <p:nvPr>
            <p:ph type="sldNum" sz="quarter" idx="11"/>
          </p:nvPr>
        </p:nvSpPr>
        <p:spPr/>
        <p:txBody>
          <a:bodyPr/>
          <a:lstStyle/>
          <a:p>
            <a:pPr>
              <a:defRPr/>
            </a:pPr>
            <a:fld id="{46A21A84-2DAB-4BAE-B1CE-0A38DD792A53}" type="slidenum">
              <a:rPr lang="en-US" smtClean="0"/>
              <a:pPr>
                <a:defRPr/>
              </a:pPr>
              <a:t>13</a:t>
            </a:fld>
            <a:endParaRPr lang="en-US"/>
          </a:p>
        </p:txBody>
      </p:sp>
    </p:spTree>
    <p:extLst>
      <p:ext uri="{BB962C8B-B14F-4D97-AF65-F5344CB8AC3E}">
        <p14:creationId xmlns:p14="http://schemas.microsoft.com/office/powerpoint/2010/main" val="172961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9490F-8410-47FF-93BB-47FB4CD08C59}" type="slidenum">
              <a:rPr lang="en-US" smtClean="0"/>
              <a:pPr/>
              <a:t>14</a:t>
            </a:fld>
            <a:endParaRPr lang="en-US" dirty="0"/>
          </a:p>
        </p:txBody>
      </p:sp>
      <p:sp>
        <p:nvSpPr>
          <p:cNvPr id="5" name="Date Placeholder 4"/>
          <p:cNvSpPr>
            <a:spLocks noGrp="1"/>
          </p:cNvSpPr>
          <p:nvPr>
            <p:ph type="dt" idx="11"/>
          </p:nvPr>
        </p:nvSpPr>
        <p:spPr/>
        <p:txBody>
          <a:bodyPr/>
          <a:lstStyle/>
          <a:p>
            <a:pPr>
              <a:defRPr/>
            </a:pPr>
            <a:r>
              <a:rPr lang="en-US"/>
              <a:t>March 2, 2015</a:t>
            </a:r>
          </a:p>
        </p:txBody>
      </p:sp>
    </p:spTree>
    <p:extLst>
      <p:ext uri="{BB962C8B-B14F-4D97-AF65-F5344CB8AC3E}">
        <p14:creationId xmlns:p14="http://schemas.microsoft.com/office/powerpoint/2010/main" val="317982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142964" y="9120813"/>
            <a:ext cx="3170583" cy="478748"/>
          </a:xfrm>
          <a:prstGeom prst="rect">
            <a:avLst/>
          </a:prstGeom>
          <a:noFill/>
          <a:ln w="9525">
            <a:noFill/>
            <a:miter lim="800000"/>
            <a:headEnd/>
            <a:tailEnd/>
          </a:ln>
        </p:spPr>
        <p:txBody>
          <a:bodyPr lIns="96624" tIns="48311" rIns="96624" bIns="48311" anchor="b"/>
          <a:lstStyle/>
          <a:p>
            <a:pPr algn="r" eaLnBrk="1" hangingPunct="1"/>
            <a:fld id="{4A1DD5A9-F90D-4458-974B-19660C491B82}" type="slidenum">
              <a:rPr lang="en-US" sz="1200">
                <a:latin typeface="Times New Roman" pitchFamily="18" charset="0"/>
              </a:rPr>
              <a:pPr algn="r" eaLnBrk="1" hangingPunct="1"/>
              <a:t>16</a:t>
            </a:fld>
            <a:endParaRPr lang="en-US" sz="1200" dirty="0">
              <a:latin typeface="Times New Roman" pitchFamily="18" charset="0"/>
            </a:endParaRPr>
          </a:p>
        </p:txBody>
      </p:sp>
      <p:sp>
        <p:nvSpPr>
          <p:cNvPr id="105475" name="Text Box 2"/>
          <p:cNvSpPr txBox="1">
            <a:spLocks noChangeArrowheads="1"/>
          </p:cNvSpPr>
          <p:nvPr/>
        </p:nvSpPr>
        <p:spPr bwMode="auto">
          <a:xfrm>
            <a:off x="1219200" y="721402"/>
            <a:ext cx="4876800" cy="3600450"/>
          </a:xfrm>
          <a:prstGeom prst="rect">
            <a:avLst/>
          </a:prstGeom>
          <a:solidFill>
            <a:srgbClr val="FFFFFF"/>
          </a:solidFill>
          <a:ln w="9525">
            <a:solidFill>
              <a:srgbClr val="000000"/>
            </a:solidFill>
            <a:miter lim="800000"/>
            <a:headEnd/>
            <a:tailEnd/>
          </a:ln>
        </p:spPr>
        <p:txBody>
          <a:bodyPr wrap="none" lIns="96624" tIns="48311" rIns="96624" bIns="48311" anchor="ctr"/>
          <a:lstStyle/>
          <a:p>
            <a:pPr eaLnBrk="1" hangingPunct="1"/>
            <a:endParaRPr lang="en-US">
              <a:latin typeface="Verdana" pitchFamily="34" charset="0"/>
            </a:endParaRPr>
          </a:p>
        </p:txBody>
      </p:sp>
      <p:sp>
        <p:nvSpPr>
          <p:cNvPr id="105476" name="Rectangle 3"/>
          <p:cNvSpPr>
            <a:spLocks noGrp="1" noChangeArrowheads="1"/>
          </p:cNvSpPr>
          <p:nvPr>
            <p:ph type="body"/>
          </p:nvPr>
        </p:nvSpPr>
        <p:spPr>
          <a:xfrm>
            <a:off x="732185" y="4561228"/>
            <a:ext cx="5850835" cy="4320213"/>
          </a:xfrm>
          <a:noFill/>
          <a:ln/>
        </p:spPr>
        <p:txBody>
          <a:bodyPr wrap="none" anchor="ctr"/>
          <a:lstStyle/>
          <a:p>
            <a:pPr eaLnBrk="1" hangingPunct="1"/>
            <a:endParaRPr lang="en-US" dirty="0"/>
          </a:p>
        </p:txBody>
      </p:sp>
      <p:sp>
        <p:nvSpPr>
          <p:cNvPr id="5" name="Date Placeholder 4"/>
          <p:cNvSpPr>
            <a:spLocks noGrp="1"/>
          </p:cNvSpPr>
          <p:nvPr>
            <p:ph type="dt" idx="10"/>
          </p:nvPr>
        </p:nvSpPr>
        <p:spPr/>
        <p:txBody>
          <a:bodyPr/>
          <a:lstStyle/>
          <a:p>
            <a:pPr>
              <a:defRPr/>
            </a:pPr>
            <a:r>
              <a:rPr lang="en-US"/>
              <a:t>March 2, 2015</a:t>
            </a:r>
          </a:p>
        </p:txBody>
      </p:sp>
      <p:sp>
        <p:nvSpPr>
          <p:cNvPr id="6" name="Slide Number Placeholder 5"/>
          <p:cNvSpPr>
            <a:spLocks noGrp="1"/>
          </p:cNvSpPr>
          <p:nvPr>
            <p:ph type="sldNum" sz="quarter" idx="11"/>
          </p:nvPr>
        </p:nvSpPr>
        <p:spPr/>
        <p:txBody>
          <a:bodyPr/>
          <a:lstStyle/>
          <a:p>
            <a:pPr>
              <a:defRPr/>
            </a:pPr>
            <a:fld id="{46A21A84-2DAB-4BAE-B1CE-0A38DD792A53}" type="slidenum">
              <a:rPr lang="en-US" smtClean="0"/>
              <a:pPr>
                <a:defRPr/>
              </a:pPr>
              <a:t>16</a:t>
            </a:fld>
            <a:endParaRPr lang="en-US"/>
          </a:p>
        </p:txBody>
      </p:sp>
    </p:spTree>
    <p:extLst>
      <p:ext uri="{BB962C8B-B14F-4D97-AF65-F5344CB8AC3E}">
        <p14:creationId xmlns:p14="http://schemas.microsoft.com/office/powerpoint/2010/main" val="1158315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294841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EE44AF-E63C-403C-803C-84ABB67BA67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229166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422612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4065182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36110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EE44AF-E63C-403C-803C-84ABB67BA675}"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177820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EE44AF-E63C-403C-803C-84ABB67BA675}" type="datetimeFigureOut">
              <a:rPr lang="en-US" smtClean="0"/>
              <a:t>6/8/2020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8905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1391012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270289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77218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EE44AF-E63C-403C-803C-84ABB67BA67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410436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EE44AF-E63C-403C-803C-84ABB67BA67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371623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EE44AF-E63C-403C-803C-84ABB67BA675}"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221835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EE44AF-E63C-403C-803C-84ABB67BA675}"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97543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E44AF-E63C-403C-803C-84ABB67BA675}"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140363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EE44AF-E63C-403C-803C-84ABB67BA67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409998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EE44AF-E63C-403C-803C-84ABB67BA67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19139A-C7CE-424E-925F-55BC15D58F77}" type="slidenum">
              <a:rPr lang="en-US" smtClean="0"/>
              <a:t>‹#›</a:t>
            </a:fld>
            <a:endParaRPr lang="en-US"/>
          </a:p>
        </p:txBody>
      </p:sp>
    </p:spTree>
    <p:extLst>
      <p:ext uri="{BB962C8B-B14F-4D97-AF65-F5344CB8AC3E}">
        <p14:creationId xmlns:p14="http://schemas.microsoft.com/office/powerpoint/2010/main" val="153689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3EE44AF-E63C-403C-803C-84ABB67BA675}" type="datetimeFigureOut">
              <a:rPr lang="en-US" smtClean="0"/>
              <a:t>6/8/2020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19139A-C7CE-424E-925F-55BC15D58F77}" type="slidenum">
              <a:rPr lang="en-US" smtClean="0"/>
              <a:t>‹#›</a:t>
            </a:fld>
            <a:endParaRPr lang="en-US"/>
          </a:p>
        </p:txBody>
      </p:sp>
    </p:spTree>
    <p:extLst>
      <p:ext uri="{BB962C8B-B14F-4D97-AF65-F5344CB8AC3E}">
        <p14:creationId xmlns:p14="http://schemas.microsoft.com/office/powerpoint/2010/main" val="2943247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20.xml"/><Relationship Id="rId7" Type="http://schemas.openxmlformats.org/officeDocument/2006/relationships/image" Target="../media/image61.jpe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 Id="rId9" Type="http://schemas.openxmlformats.org/officeDocument/2006/relationships/image" Target="../media/image63.jpeg"/></Relationships>
</file>

<file path=ppt/slides/_rels/slide3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mailto:kerickson@woodardcurran.com"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31D248D0-90D8-4EAF-84EE-DA3868518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8DC5099-6443-4914-B411-53F0D1DE7C3A}"/>
              </a:ext>
            </a:extLst>
          </p:cNvPr>
          <p:cNvSpPr>
            <a:spLocks noGrp="1"/>
          </p:cNvSpPr>
          <p:nvPr>
            <p:ph type="ctrTitle"/>
          </p:nvPr>
        </p:nvSpPr>
        <p:spPr>
          <a:xfrm>
            <a:off x="649976" y="2535810"/>
            <a:ext cx="10893094" cy="2865174"/>
          </a:xfrm>
        </p:spPr>
        <p:txBody>
          <a:bodyPr>
            <a:normAutofit/>
          </a:bodyPr>
          <a:lstStyle/>
          <a:p>
            <a:pPr algn="ctr">
              <a:lnSpc>
                <a:spcPct val="90000"/>
              </a:lnSpc>
            </a:pPr>
            <a:r>
              <a:rPr lang="en-US" sz="4800" u="sng" dirty="0">
                <a:solidFill>
                  <a:srgbClr val="EBEBEB"/>
                </a:solidFill>
              </a:rPr>
              <a:t>WEST BAY SANITARY DISTRICT</a:t>
            </a:r>
            <a:br>
              <a:rPr lang="en-US" sz="4800" u="sng" dirty="0">
                <a:solidFill>
                  <a:srgbClr val="EBEBEB"/>
                </a:solidFill>
              </a:rPr>
            </a:br>
            <a:r>
              <a:rPr lang="en-US" sz="4800" dirty="0">
                <a:solidFill>
                  <a:srgbClr val="EBEBEB"/>
                </a:solidFill>
              </a:rPr>
              <a:t>Recycled Water Program</a:t>
            </a:r>
            <a:br>
              <a:rPr lang="en-US" sz="4800" dirty="0">
                <a:solidFill>
                  <a:srgbClr val="EBEBEB"/>
                </a:solidFill>
              </a:rPr>
            </a:br>
            <a:r>
              <a:rPr lang="en-US" sz="4800" dirty="0">
                <a:solidFill>
                  <a:srgbClr val="EBEBEB"/>
                </a:solidFill>
              </a:rPr>
              <a:t>Site Supervisor Training</a:t>
            </a:r>
          </a:p>
        </p:txBody>
      </p:sp>
      <p:sp>
        <p:nvSpPr>
          <p:cNvPr id="3" name="Subtitle 2">
            <a:extLst>
              <a:ext uri="{FF2B5EF4-FFF2-40B4-BE49-F238E27FC236}">
                <a16:creationId xmlns:a16="http://schemas.microsoft.com/office/drawing/2014/main" id="{DACBC30C-9678-435A-BF9F-4862FD439D79}"/>
              </a:ext>
            </a:extLst>
          </p:cNvPr>
          <p:cNvSpPr>
            <a:spLocks noGrp="1"/>
          </p:cNvSpPr>
          <p:nvPr>
            <p:ph type="subTitle" idx="1"/>
          </p:nvPr>
        </p:nvSpPr>
        <p:spPr>
          <a:xfrm>
            <a:off x="1258529" y="5656301"/>
            <a:ext cx="9684774" cy="535304"/>
          </a:xfrm>
        </p:spPr>
        <p:txBody>
          <a:bodyPr>
            <a:normAutofit/>
          </a:bodyPr>
          <a:lstStyle/>
          <a:p>
            <a:pPr algn="ctr"/>
            <a:r>
              <a:rPr lang="en-US" dirty="0"/>
              <a:t>JUNE 2020 - DRAFT</a:t>
            </a:r>
          </a:p>
        </p:txBody>
      </p:sp>
      <p:sp>
        <p:nvSpPr>
          <p:cNvPr id="18" name="Rectangle 13">
            <a:extLst>
              <a:ext uri="{FF2B5EF4-FFF2-40B4-BE49-F238E27FC236}">
                <a16:creationId xmlns:a16="http://schemas.microsoft.com/office/drawing/2014/main" id="{0775805F-9E56-4330-9EA3-04D38DCEC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5">
            <a:extLst>
              <a:ext uri="{FF2B5EF4-FFF2-40B4-BE49-F238E27FC236}">
                <a16:creationId xmlns:a16="http://schemas.microsoft.com/office/drawing/2014/main" id="{101A1AAD-6588-4CD2-A8FF-20503127BF5A}"/>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1</a:t>
            </a:fld>
            <a:endParaRPr lang="en-US" dirty="0">
              <a:solidFill>
                <a:schemeClr val="tx1"/>
              </a:solidFill>
            </a:endParaRPr>
          </a:p>
        </p:txBody>
      </p:sp>
      <p:pic>
        <p:nvPicPr>
          <p:cNvPr id="14" name="Picture 13" descr="A picture containing grass, outdoor, sign, sitting&#10;&#10;Description automatically generated">
            <a:extLst>
              <a:ext uri="{FF2B5EF4-FFF2-40B4-BE49-F238E27FC236}">
                <a16:creationId xmlns:a16="http://schemas.microsoft.com/office/drawing/2014/main" id="{83E63222-370E-47D1-9482-FB3C7D051B6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354216" y="1756292"/>
            <a:ext cx="1483567" cy="1474237"/>
          </a:xfrm>
          <a:prstGeom prst="ellipse">
            <a:avLst/>
          </a:prstGeom>
        </p:spPr>
      </p:pic>
    </p:spTree>
    <p:extLst>
      <p:ext uri="{BB962C8B-B14F-4D97-AF65-F5344CB8AC3E}">
        <p14:creationId xmlns:p14="http://schemas.microsoft.com/office/powerpoint/2010/main" val="41504617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7CF1-AAB9-47AA-9D70-E60D43FD8E4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93071" y="4034134"/>
            <a:ext cx="9204960" cy="2928281"/>
          </a:xfrm>
          <a:prstGeom prst="rect">
            <a:avLst/>
          </a:prstGeom>
        </p:spPr>
      </p:pic>
      <p:sp>
        <p:nvSpPr>
          <p:cNvPr id="2" name="Title 1"/>
          <p:cNvSpPr>
            <a:spLocks noGrp="1"/>
          </p:cNvSpPr>
          <p:nvPr>
            <p:ph type="title"/>
          </p:nvPr>
        </p:nvSpPr>
        <p:spPr>
          <a:xfrm>
            <a:off x="566057" y="485653"/>
            <a:ext cx="9856616" cy="1385279"/>
          </a:xfrm>
        </p:spPr>
        <p:txBody>
          <a:bodyPr/>
          <a:lstStyle/>
          <a:p>
            <a:pPr>
              <a:spcBef>
                <a:spcPct val="50000"/>
              </a:spcBef>
              <a:defRPr/>
            </a:pPr>
            <a:r>
              <a:rPr lang="en-US" dirty="0"/>
              <a:t>How is Recycled Water Produced?</a:t>
            </a:r>
          </a:p>
        </p:txBody>
      </p:sp>
      <p:graphicFrame>
        <p:nvGraphicFramePr>
          <p:cNvPr id="9" name="Diagram 8">
            <a:extLst>
              <a:ext uri="{FF2B5EF4-FFF2-40B4-BE49-F238E27FC236}">
                <a16:creationId xmlns:a16="http://schemas.microsoft.com/office/drawing/2014/main" id="{21E548A3-1356-4F47-9201-7CE8E884BEC2}"/>
              </a:ext>
            </a:extLst>
          </p:cNvPr>
          <p:cNvGraphicFramePr/>
          <p:nvPr>
            <p:extLst>
              <p:ext uri="{D42A27DB-BD31-4B8C-83A1-F6EECF244321}">
                <p14:modId xmlns:p14="http://schemas.microsoft.com/office/powerpoint/2010/main" val="885816926"/>
              </p:ext>
            </p:extLst>
          </p:nvPr>
        </p:nvGraphicFramePr>
        <p:xfrm>
          <a:off x="490654" y="1462923"/>
          <a:ext cx="11212301"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5">
            <a:extLst>
              <a:ext uri="{FF2B5EF4-FFF2-40B4-BE49-F238E27FC236}">
                <a16:creationId xmlns:a16="http://schemas.microsoft.com/office/drawing/2014/main" id="{AF7354D7-9F81-4328-8FBD-4789B8AC282A}"/>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10</a:t>
            </a:fld>
            <a:endParaRPr lang="en-US"/>
          </a:p>
        </p:txBody>
      </p:sp>
    </p:spTree>
    <p:extLst>
      <p:ext uri="{BB962C8B-B14F-4D97-AF65-F5344CB8AC3E}">
        <p14:creationId xmlns:p14="http://schemas.microsoft.com/office/powerpoint/2010/main" val="16699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984A-D54A-479A-9014-C22F629A63B1}"/>
              </a:ext>
            </a:extLst>
          </p:cNvPr>
          <p:cNvSpPr>
            <a:spLocks noGrp="1"/>
          </p:cNvSpPr>
          <p:nvPr>
            <p:ph type="title"/>
          </p:nvPr>
        </p:nvSpPr>
        <p:spPr>
          <a:xfrm rot="16200000">
            <a:off x="-993017" y="2495587"/>
            <a:ext cx="3865134" cy="1735667"/>
          </a:xfrm>
        </p:spPr>
        <p:txBody>
          <a:bodyPr/>
          <a:lstStyle/>
          <a:p>
            <a:pPr algn="ctr"/>
            <a:r>
              <a:rPr lang="en-US"/>
              <a:t>Recycled Water System Map</a:t>
            </a:r>
            <a:endParaRPr lang="en-US" dirty="0"/>
          </a:p>
        </p:txBody>
      </p:sp>
      <p:sp>
        <p:nvSpPr>
          <p:cNvPr id="3" name="Picture Placeholder 2">
            <a:extLst>
              <a:ext uri="{FF2B5EF4-FFF2-40B4-BE49-F238E27FC236}">
                <a16:creationId xmlns:a16="http://schemas.microsoft.com/office/drawing/2014/main" id="{BCAE2874-CA09-4DFE-ADED-5E2229B03325}"/>
              </a:ext>
            </a:extLst>
          </p:cNvPr>
          <p:cNvSpPr>
            <a:spLocks noGrp="1"/>
          </p:cNvSpPr>
          <p:nvPr>
            <p:ph type="pic" idx="1"/>
          </p:nvPr>
        </p:nvSpPr>
        <p:spPr/>
      </p:sp>
      <p:sp>
        <p:nvSpPr>
          <p:cNvPr id="6" name="Slide Number Placeholder 5">
            <a:extLst>
              <a:ext uri="{FF2B5EF4-FFF2-40B4-BE49-F238E27FC236}">
                <a16:creationId xmlns:a16="http://schemas.microsoft.com/office/drawing/2014/main" id="{FA2F230C-03EC-4077-B54B-D4CC7F205C0D}"/>
              </a:ext>
            </a:extLst>
          </p:cNvPr>
          <p:cNvSpPr txBox="1">
            <a:spLocks/>
          </p:cNvSpPr>
          <p:nvPr/>
        </p:nvSpPr>
        <p:spPr bwMode="gray">
          <a:xfrm>
            <a:off x="10352540" y="-274637"/>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11</a:t>
            </a:fld>
            <a:endParaRPr lang="en-US"/>
          </a:p>
        </p:txBody>
      </p:sp>
      <p:pic>
        <p:nvPicPr>
          <p:cNvPr id="4" name="Picture 3">
            <a:extLst>
              <a:ext uri="{FF2B5EF4-FFF2-40B4-BE49-F238E27FC236}">
                <a16:creationId xmlns:a16="http://schemas.microsoft.com/office/drawing/2014/main" id="{7DE34627-B0A0-4DCA-9567-5E646D01CC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4099" y="466531"/>
            <a:ext cx="9169918" cy="5919092"/>
          </a:xfrm>
          <a:prstGeom prst="rect">
            <a:avLst/>
          </a:prstGeom>
        </p:spPr>
      </p:pic>
    </p:spTree>
    <p:extLst>
      <p:ext uri="{BB962C8B-B14F-4D97-AF65-F5344CB8AC3E}">
        <p14:creationId xmlns:p14="http://schemas.microsoft.com/office/powerpoint/2010/main" val="393336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6" name="Rectangle 1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B6116B9-87AA-4240-B9C0-CB49FF18CBE2}"/>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Water Quality Comparison</a:t>
            </a:r>
          </a:p>
        </p:txBody>
      </p:sp>
      <p:sp>
        <p:nvSpPr>
          <p:cNvPr id="3" name="Text Placeholder 2">
            <a:extLst>
              <a:ext uri="{FF2B5EF4-FFF2-40B4-BE49-F238E27FC236}">
                <a16:creationId xmlns:a16="http://schemas.microsoft.com/office/drawing/2014/main" id="{9021CBA1-FB7A-4A74-A19B-DC3D9A5A0FF0}"/>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dirty="0"/>
          </a:p>
        </p:txBody>
      </p:sp>
      <p:cxnSp>
        <p:nvCxnSpPr>
          <p:cNvPr id="19" name="Straight Connector 1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9A319FCF-F28D-4BF4-BE1F-1AF70243CA05}"/>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12</a:t>
            </a:fld>
            <a:endParaRPr lang="en-US">
              <a:solidFill>
                <a:schemeClr val="tx1"/>
              </a:solidFill>
            </a:endParaRPr>
          </a:p>
        </p:txBody>
      </p:sp>
      <p:pic>
        <p:nvPicPr>
          <p:cNvPr id="14" name="Picture 13" descr="A picture containing grass, outdoor, sign, sitting&#10;&#10;Description automatically generated">
            <a:extLst>
              <a:ext uri="{FF2B5EF4-FFF2-40B4-BE49-F238E27FC236}">
                <a16:creationId xmlns:a16="http://schemas.microsoft.com/office/drawing/2014/main" id="{C0403B27-2953-432B-B7D2-D30E167CE16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24469140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66057" y="468351"/>
            <a:ext cx="9841748" cy="1397620"/>
          </a:xfrm>
        </p:spPr>
        <p:txBody>
          <a:bodyPr/>
          <a:lstStyle/>
          <a:p>
            <a:pPr>
              <a:spcBef>
                <a:spcPct val="50000"/>
              </a:spcBef>
              <a:defRPr/>
            </a:pPr>
            <a:r>
              <a:rPr lang="en-US" dirty="0"/>
              <a:t>Recycled Water </a:t>
            </a:r>
            <a:r>
              <a:rPr lang="en-US" dirty="0" err="1"/>
              <a:t>vs</a:t>
            </a:r>
            <a:r>
              <a:rPr lang="en-US" dirty="0"/>
              <a:t> Drinking Water</a:t>
            </a:r>
          </a:p>
        </p:txBody>
      </p:sp>
      <p:pic>
        <p:nvPicPr>
          <p:cNvPr id="27652" name="Picture 3" descr="DSC0212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9160" y="2371491"/>
            <a:ext cx="5793679" cy="4345259"/>
          </a:xfrm>
          <a:prstGeom prst="rect">
            <a:avLst/>
          </a:prstGeom>
          <a:noFill/>
          <a:ln w="38100">
            <a:solidFill>
              <a:schemeClr val="bg2"/>
            </a:solidFill>
            <a:miter lim="800000"/>
            <a:headEnd/>
            <a:tailEnd/>
          </a:ln>
          <a:effectLst/>
        </p:spPr>
      </p:pic>
      <p:sp>
        <p:nvSpPr>
          <p:cNvPr id="5" name="Rectangle 4"/>
          <p:cNvSpPr/>
          <p:nvPr/>
        </p:nvSpPr>
        <p:spPr bwMode="auto">
          <a:xfrm>
            <a:off x="3448722" y="5588169"/>
            <a:ext cx="5199017" cy="4310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charset="0"/>
              <a:cs typeface="Arial" charset="0"/>
            </a:endParaRPr>
          </a:p>
        </p:txBody>
      </p:sp>
      <p:sp>
        <p:nvSpPr>
          <p:cNvPr id="6" name="Slide Number Placeholder 5">
            <a:extLst>
              <a:ext uri="{FF2B5EF4-FFF2-40B4-BE49-F238E27FC236}">
                <a16:creationId xmlns:a16="http://schemas.microsoft.com/office/drawing/2014/main" id="{9B33499F-85D7-4068-8A63-4E710579DB7B}"/>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13</a:t>
            </a:fld>
            <a:endParaRPr lang="en-US"/>
          </a:p>
        </p:txBody>
      </p:sp>
    </p:spTree>
    <p:extLst>
      <p:ext uri="{BB962C8B-B14F-4D97-AF65-F5344CB8AC3E}">
        <p14:creationId xmlns:p14="http://schemas.microsoft.com/office/powerpoint/2010/main" val="28725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464634"/>
            <a:ext cx="9849181" cy="1386468"/>
          </a:xfrm>
        </p:spPr>
        <p:txBody>
          <a:bodyPr/>
          <a:lstStyle/>
          <a:p>
            <a:pPr eaLnBrk="1" hangingPunct="1">
              <a:defRPr/>
            </a:pPr>
            <a:r>
              <a:rPr lang="en-US" dirty="0"/>
              <a:t>Water Quality Comparison</a:t>
            </a:r>
          </a:p>
        </p:txBody>
      </p:sp>
      <p:graphicFrame>
        <p:nvGraphicFramePr>
          <p:cNvPr id="4" name="Table 3"/>
          <p:cNvGraphicFramePr>
            <a:graphicFrameLocks noGrp="1"/>
          </p:cNvGraphicFramePr>
          <p:nvPr>
            <p:extLst>
              <p:ext uri="{D42A27DB-BD31-4B8C-83A1-F6EECF244321}">
                <p14:modId xmlns:p14="http://schemas.microsoft.com/office/powerpoint/2010/main" val="1501263749"/>
              </p:ext>
            </p:extLst>
          </p:nvPr>
        </p:nvGraphicFramePr>
        <p:xfrm>
          <a:off x="479501" y="2121169"/>
          <a:ext cx="11209735" cy="4763511"/>
        </p:xfrm>
        <a:graphic>
          <a:graphicData uri="http://schemas.openxmlformats.org/drawingml/2006/table">
            <a:tbl>
              <a:tblPr/>
              <a:tblGrid>
                <a:gridCol w="3308559">
                  <a:extLst>
                    <a:ext uri="{9D8B030D-6E8A-4147-A177-3AD203B41FA5}">
                      <a16:colId xmlns:a16="http://schemas.microsoft.com/office/drawing/2014/main" val="20000"/>
                    </a:ext>
                  </a:extLst>
                </a:gridCol>
                <a:gridCol w="1612398">
                  <a:extLst>
                    <a:ext uri="{9D8B030D-6E8A-4147-A177-3AD203B41FA5}">
                      <a16:colId xmlns:a16="http://schemas.microsoft.com/office/drawing/2014/main" val="20001"/>
                    </a:ext>
                  </a:extLst>
                </a:gridCol>
                <a:gridCol w="1170108">
                  <a:extLst>
                    <a:ext uri="{9D8B030D-6E8A-4147-A177-3AD203B41FA5}">
                      <a16:colId xmlns:a16="http://schemas.microsoft.com/office/drawing/2014/main" val="20002"/>
                    </a:ext>
                  </a:extLst>
                </a:gridCol>
                <a:gridCol w="442288">
                  <a:extLst>
                    <a:ext uri="{9D8B030D-6E8A-4147-A177-3AD203B41FA5}">
                      <a16:colId xmlns:a16="http://schemas.microsoft.com/office/drawing/2014/main" val="20003"/>
                    </a:ext>
                  </a:extLst>
                </a:gridCol>
                <a:gridCol w="1433562">
                  <a:extLst>
                    <a:ext uri="{9D8B030D-6E8A-4147-A177-3AD203B41FA5}">
                      <a16:colId xmlns:a16="http://schemas.microsoft.com/office/drawing/2014/main" val="20004"/>
                    </a:ext>
                  </a:extLst>
                </a:gridCol>
                <a:gridCol w="178836">
                  <a:extLst>
                    <a:ext uri="{9D8B030D-6E8A-4147-A177-3AD203B41FA5}">
                      <a16:colId xmlns:a16="http://schemas.microsoft.com/office/drawing/2014/main" val="2242777442"/>
                    </a:ext>
                  </a:extLst>
                </a:gridCol>
                <a:gridCol w="1531992">
                  <a:extLst>
                    <a:ext uri="{9D8B030D-6E8A-4147-A177-3AD203B41FA5}">
                      <a16:colId xmlns:a16="http://schemas.microsoft.com/office/drawing/2014/main" val="2889832282"/>
                    </a:ext>
                  </a:extLst>
                </a:gridCol>
                <a:gridCol w="1531992">
                  <a:extLst>
                    <a:ext uri="{9D8B030D-6E8A-4147-A177-3AD203B41FA5}">
                      <a16:colId xmlns:a16="http://schemas.microsoft.com/office/drawing/2014/main" val="2780595568"/>
                    </a:ext>
                  </a:extLst>
                </a:gridCol>
              </a:tblGrid>
              <a:tr h="180669">
                <a:tc>
                  <a:txBody>
                    <a:bodyPr/>
                    <a:lstStyle/>
                    <a:p>
                      <a:endParaRPr lang="en-US" sz="1000" dirty="0">
                        <a:latin typeface="Calibri"/>
                        <a:ea typeface="Calibri"/>
                        <a:cs typeface="Times New Roman"/>
                      </a:endParaRPr>
                    </a:p>
                  </a:txBody>
                  <a:tcPr marL="46520" marR="46520" marT="0" marB="0" anchor="ctr">
                    <a:lnL>
                      <a:noFill/>
                    </a:lnL>
                    <a:lnR>
                      <a:noFill/>
                    </a:lnR>
                    <a:lnT>
                      <a:noFill/>
                    </a:lnT>
                    <a:lnB>
                      <a:noFill/>
                    </a:lnB>
                    <a:noFill/>
                  </a:tcPr>
                </a:tc>
                <a:tc>
                  <a:txBody>
                    <a:bodyPr/>
                    <a:lstStyle/>
                    <a:p>
                      <a:pPr marL="0" marR="0" algn="ctr">
                        <a:spcBef>
                          <a:spcPts val="0"/>
                        </a:spcBef>
                        <a:spcAft>
                          <a:spcPts val="0"/>
                        </a:spcAft>
                      </a:pPr>
                      <a:r>
                        <a:rPr lang="en-US" sz="1000" dirty="0">
                          <a:solidFill>
                            <a:srgbClr val="000000"/>
                          </a:solidFill>
                          <a:latin typeface="Calibri"/>
                          <a:ea typeface="Calibri"/>
                          <a:cs typeface="Times New Roman"/>
                        </a:rPr>
                        <a:t> </a:t>
                      </a:r>
                      <a:endParaRPr lang="en-US" sz="1050" dirty="0">
                        <a:latin typeface="Times New Roman"/>
                        <a:ea typeface="Calibri"/>
                        <a:cs typeface="Times New Roman"/>
                      </a:endParaRPr>
                    </a:p>
                  </a:txBody>
                  <a:tcPr marL="46520" marR="46520" marT="0" marB="0" anchor="b">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marL="0" marR="0">
                        <a:spcBef>
                          <a:spcPts val="0"/>
                        </a:spcBef>
                        <a:spcAft>
                          <a:spcPts val="0"/>
                        </a:spcAft>
                      </a:pPr>
                      <a:r>
                        <a:rPr lang="en-US" sz="1000" dirty="0">
                          <a:solidFill>
                            <a:srgbClr val="000000"/>
                          </a:solidFill>
                          <a:latin typeface="Calibri"/>
                          <a:ea typeface="Calibri"/>
                          <a:cs typeface="Times New Roman"/>
                        </a:rPr>
                        <a:t> </a:t>
                      </a:r>
                      <a:endParaRPr lang="en-US" sz="1050" dirty="0">
                        <a:latin typeface="Times New Roman"/>
                        <a:ea typeface="Calibri"/>
                        <a:cs typeface="Times New Roman"/>
                      </a:endParaRPr>
                    </a:p>
                  </a:txBody>
                  <a:tcPr marL="46520" marR="46520" marT="0"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spcBef>
                          <a:spcPts val="0"/>
                        </a:spcBef>
                        <a:spcAft>
                          <a:spcPts val="0"/>
                        </a:spcAft>
                      </a:pPr>
                      <a:r>
                        <a:rPr lang="en-US" sz="1000" dirty="0">
                          <a:solidFill>
                            <a:srgbClr val="000000"/>
                          </a:solidFill>
                          <a:latin typeface="Calibri"/>
                          <a:ea typeface="Calibri"/>
                          <a:cs typeface="Times New Roman"/>
                        </a:rPr>
                        <a:t> </a:t>
                      </a:r>
                      <a:endParaRPr lang="en-US" sz="1050" dirty="0">
                        <a:latin typeface="Times New Roman"/>
                        <a:ea typeface="Calibri"/>
                        <a:cs typeface="Times New Roman"/>
                      </a:endParaRPr>
                    </a:p>
                  </a:txBody>
                  <a:tcPr marL="46520" marR="46520" marT="0" marB="0" anchor="b">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marL="0" marR="0">
                        <a:spcBef>
                          <a:spcPts val="0"/>
                        </a:spcBef>
                        <a:spcAft>
                          <a:spcPts val="0"/>
                        </a:spcAft>
                      </a:pPr>
                      <a:endParaRPr lang="en-US" sz="1050" dirty="0">
                        <a:latin typeface="Times New Roman"/>
                        <a:ea typeface="Calibri"/>
                        <a:cs typeface="Times New Roman"/>
                      </a:endParaRPr>
                    </a:p>
                  </a:txBody>
                  <a:tcPr marL="46520" marR="46520" marT="0"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050">
                        <a:latin typeface="Times New Roman"/>
                        <a:ea typeface="Calibri"/>
                        <a:cs typeface="Times New Roman"/>
                      </a:endParaRPr>
                    </a:p>
                  </a:txBody>
                  <a:tcPr marL="46520" marR="4652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50" dirty="0">
                        <a:latin typeface="Times New Roman"/>
                        <a:ea typeface="Calibri"/>
                        <a:cs typeface="Times New Roman"/>
                      </a:endParaRPr>
                    </a:p>
                  </a:txBody>
                  <a:tcPr marL="46520" marR="4652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12957">
                <a:tc>
                  <a:txBody>
                    <a:bodyPr/>
                    <a:lstStyle/>
                    <a:p>
                      <a:pPr marL="0" marR="0">
                        <a:spcBef>
                          <a:spcPts val="0"/>
                        </a:spcBef>
                        <a:spcAft>
                          <a:spcPts val="0"/>
                        </a:spcAft>
                      </a:pPr>
                      <a:r>
                        <a:rPr lang="en-US" sz="1000">
                          <a:solidFill>
                            <a:srgbClr val="000000"/>
                          </a:solidFill>
                          <a:latin typeface="Calibri"/>
                          <a:ea typeface="Calibri"/>
                          <a:cs typeface="Times New Roman"/>
                        </a:rPr>
                        <a:t> </a:t>
                      </a:r>
                      <a:endParaRPr lang="en-US" sz="1050">
                        <a:latin typeface="Times New Roman"/>
                        <a:ea typeface="Calibri"/>
                        <a:cs typeface="Times New Roman"/>
                      </a:endParaRPr>
                    </a:p>
                  </a:txBody>
                  <a:tcPr marL="46520" marR="465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marL="0" marR="0" algn="ctr">
                        <a:spcBef>
                          <a:spcPts val="0"/>
                        </a:spcBef>
                        <a:spcAft>
                          <a:spcPts val="0"/>
                        </a:spcAft>
                      </a:pPr>
                      <a:r>
                        <a:rPr lang="en-US" sz="1600" b="1" dirty="0">
                          <a:solidFill>
                            <a:srgbClr val="000000"/>
                          </a:solidFill>
                          <a:latin typeface="Calibri"/>
                          <a:ea typeface="Calibri"/>
                          <a:cs typeface="Times New Roman"/>
                        </a:rPr>
                        <a:t>California Drinking Water Standards (MCL)</a:t>
                      </a:r>
                      <a:endParaRPr lang="en-US" sz="18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3">
                  <a:txBody>
                    <a:bodyPr/>
                    <a:lstStyle/>
                    <a:p>
                      <a:pPr marL="0" marR="0" algn="ctr">
                        <a:spcBef>
                          <a:spcPts val="0"/>
                        </a:spcBef>
                        <a:spcAft>
                          <a:spcPts val="0"/>
                        </a:spcAft>
                      </a:pPr>
                      <a:r>
                        <a:rPr lang="en-US" sz="2400" b="1" dirty="0">
                          <a:solidFill>
                            <a:srgbClr val="FFFFFF"/>
                          </a:solidFill>
                          <a:latin typeface="Calibri"/>
                          <a:ea typeface="Calibri"/>
                          <a:cs typeface="Times New Roman"/>
                        </a:rPr>
                        <a:t>Recycled Water </a:t>
                      </a:r>
                      <a:r>
                        <a:rPr lang="en-US" sz="1400" b="1" baseline="30000" dirty="0">
                          <a:solidFill>
                            <a:srgbClr val="FFFFFF"/>
                          </a:solidFill>
                          <a:latin typeface="Calibri"/>
                          <a:ea typeface="Calibri"/>
                          <a:cs typeface="Times New Roman"/>
                        </a:rPr>
                        <a:t>( A )</a:t>
                      </a:r>
                      <a:endParaRPr lang="en-US" sz="14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0497B"/>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b="1">
                          <a:solidFill>
                            <a:srgbClr val="FFFFFF"/>
                          </a:solidFill>
                          <a:latin typeface="Calibri"/>
                          <a:ea typeface="Calibri"/>
                          <a:cs typeface="Times New Roman"/>
                        </a:rPr>
                        <a:t>Potable Water </a:t>
                      </a:r>
                      <a:r>
                        <a:rPr lang="en-US" sz="1000" b="1" baseline="30000">
                          <a:solidFill>
                            <a:srgbClr val="FFFFFF"/>
                          </a:solidFill>
                          <a:latin typeface="Calibri"/>
                          <a:ea typeface="Calibri"/>
                          <a:cs typeface="Times New Roman"/>
                        </a:rPr>
                        <a:t>( B )</a:t>
                      </a:r>
                      <a:endParaRPr lang="en-US" sz="14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1F497D"/>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Calibri"/>
                          <a:ea typeface="Calibri"/>
                          <a:cs typeface="Times New Roman"/>
                        </a:rPr>
                        <a:t>Potable Water </a:t>
                      </a:r>
                      <a:r>
                        <a:rPr lang="en-US" sz="1000" b="1" baseline="30000" dirty="0">
                          <a:solidFill>
                            <a:srgbClr val="FFFFFF"/>
                          </a:solidFill>
                          <a:latin typeface="Calibri"/>
                          <a:ea typeface="Calibri"/>
                          <a:cs typeface="Times New Roman"/>
                        </a:rPr>
                        <a:t>( B )</a:t>
                      </a:r>
                      <a:endParaRPr lang="en-US" sz="10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1F497D"/>
                    </a:solidFill>
                  </a:tcPr>
                </a:tc>
                <a:tc hMerge="1">
                  <a:txBody>
                    <a:bodyPr/>
                    <a:lstStyle/>
                    <a:p>
                      <a:pPr marL="0" marR="0" algn="ctr">
                        <a:spcBef>
                          <a:spcPts val="0"/>
                        </a:spcBef>
                        <a:spcAft>
                          <a:spcPts val="0"/>
                        </a:spcAft>
                      </a:pPr>
                      <a:endParaRPr lang="en-US" sz="14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1F497D"/>
                    </a:solidFill>
                  </a:tcPr>
                </a:tc>
                <a:extLst>
                  <a:ext uri="{0D108BD9-81ED-4DB2-BD59-A6C34878D82A}">
                    <a16:rowId xmlns:a16="http://schemas.microsoft.com/office/drawing/2014/main" val="10001"/>
                  </a:ext>
                </a:extLst>
              </a:tr>
              <a:tr h="275305">
                <a:tc>
                  <a:txBody>
                    <a:bodyPr/>
                    <a:lstStyle/>
                    <a:p>
                      <a:pPr marL="0" marR="0">
                        <a:spcBef>
                          <a:spcPts val="0"/>
                        </a:spcBef>
                        <a:spcAft>
                          <a:spcPts val="0"/>
                        </a:spcAft>
                      </a:pPr>
                      <a:r>
                        <a:rPr lang="en-US" sz="1000">
                          <a:latin typeface="Calibri"/>
                          <a:ea typeface="Calibri"/>
                          <a:cs typeface="Times New Roman"/>
                        </a:rPr>
                        <a:t> </a:t>
                      </a:r>
                      <a:endParaRPr lang="en-US" sz="1050">
                        <a:latin typeface="Times New Roman"/>
                        <a:ea typeface="Calibri"/>
                        <a:cs typeface="Times New Roman"/>
                      </a:endParaRPr>
                    </a:p>
                  </a:txBody>
                  <a:tcPr marL="46520" marR="465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gridSpan="3">
                  <a:txBody>
                    <a:bodyPr/>
                    <a:lstStyle/>
                    <a:p>
                      <a:pPr marL="0" marR="0" algn="ctr">
                        <a:spcBef>
                          <a:spcPts val="0"/>
                        </a:spcBef>
                        <a:spcAft>
                          <a:spcPts val="0"/>
                        </a:spcAft>
                      </a:pPr>
                      <a:r>
                        <a:rPr lang="en-US" sz="1600" b="1" dirty="0">
                          <a:solidFill>
                            <a:srgbClr val="FFFFFF"/>
                          </a:solidFill>
                          <a:latin typeface="Calibri"/>
                          <a:ea typeface="Calibri"/>
                          <a:cs typeface="Times New Roman"/>
                        </a:rPr>
                        <a:t>WBSD WRF</a:t>
                      </a:r>
                      <a:endParaRPr lang="en-US" sz="1600" strike="noStrike" baseline="300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60497B"/>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FFFFFF"/>
                          </a:solidFill>
                          <a:latin typeface="Calibri"/>
                          <a:ea typeface="Calibri"/>
                          <a:cs typeface="Times New Roman"/>
                        </a:rPr>
                        <a:t>Hetch Hetchy</a:t>
                      </a:r>
                      <a:endParaRPr lang="en-US" sz="1600" strike="noStrike" baseline="300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F497D"/>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a:ea typeface="Calibri"/>
                          <a:cs typeface="Times New Roman"/>
                        </a:rPr>
                        <a:t>Hetch Hetchy</a:t>
                      </a:r>
                      <a:endParaRPr lang="en-US" sz="1600" b="1" kern="1200" dirty="0">
                        <a:solidFill>
                          <a:srgbClr val="FFFFFF"/>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F497D"/>
                    </a:solidFill>
                  </a:tcPr>
                </a:tc>
                <a:tc hMerge="1">
                  <a:txBody>
                    <a:bodyPr/>
                    <a:lstStyle/>
                    <a:p>
                      <a:pPr marL="0" marR="0" algn="ctr">
                        <a:spcBef>
                          <a:spcPts val="0"/>
                        </a:spcBef>
                        <a:spcAft>
                          <a:spcPts val="0"/>
                        </a:spcAft>
                      </a:pPr>
                      <a:endParaRPr lang="en-US" sz="1600" b="1" kern="1200" dirty="0">
                        <a:solidFill>
                          <a:srgbClr val="FFFFFF"/>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F497D"/>
                    </a:solidFill>
                  </a:tcPr>
                </a:tc>
                <a:extLst>
                  <a:ext uri="{0D108BD9-81ED-4DB2-BD59-A6C34878D82A}">
                    <a16:rowId xmlns:a16="http://schemas.microsoft.com/office/drawing/2014/main" val="10002"/>
                  </a:ext>
                </a:extLst>
              </a:tr>
              <a:tr h="460999">
                <a:tc>
                  <a:txBody>
                    <a:bodyPr/>
                    <a:lstStyle/>
                    <a:p>
                      <a:pPr marL="0" marR="0" algn="ctr">
                        <a:spcBef>
                          <a:spcPts val="0"/>
                        </a:spcBef>
                        <a:spcAft>
                          <a:spcPts val="0"/>
                        </a:spcAft>
                      </a:pPr>
                      <a:r>
                        <a:rPr lang="en-US" sz="1600" b="1" dirty="0">
                          <a:latin typeface="Calibri"/>
                          <a:ea typeface="Calibri"/>
                          <a:cs typeface="Times New Roman"/>
                        </a:rPr>
                        <a:t>SUBSTANCE</a:t>
                      </a:r>
                      <a:br>
                        <a:rPr lang="en-US" sz="1600" b="1" dirty="0">
                          <a:latin typeface="Calibri"/>
                          <a:ea typeface="Calibri"/>
                          <a:cs typeface="Times New Roman"/>
                        </a:rPr>
                      </a:br>
                      <a:r>
                        <a:rPr lang="en-US" sz="1600" b="1" dirty="0">
                          <a:solidFill>
                            <a:srgbClr val="000000"/>
                          </a:solidFill>
                          <a:latin typeface="Calibri"/>
                          <a:ea typeface="Calibri"/>
                          <a:cs typeface="Times New Roman"/>
                        </a:rPr>
                        <a:t>(UNIT OF MEASURE)  </a:t>
                      </a:r>
                      <a:endParaRPr lang="en-US" sz="1800" dirty="0">
                        <a:latin typeface="Times New Roman"/>
                        <a:ea typeface="Calibri"/>
                        <a:cs typeface="Times New Roman"/>
                      </a:endParaRPr>
                    </a:p>
                  </a:txBody>
                  <a:tcPr marL="46520" marR="4652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gridSpan="2">
                  <a:txBody>
                    <a:bodyPr/>
                    <a:lstStyle/>
                    <a:p>
                      <a:pPr marL="0" marR="0" algn="ctr">
                        <a:spcBef>
                          <a:spcPts val="0"/>
                        </a:spcBef>
                        <a:spcAft>
                          <a:spcPts val="0"/>
                        </a:spcAft>
                      </a:pPr>
                      <a:r>
                        <a:rPr lang="en-US" sz="1600" b="1" dirty="0">
                          <a:solidFill>
                            <a:srgbClr val="FFFFFF"/>
                          </a:solidFill>
                          <a:latin typeface="Calibri"/>
                          <a:ea typeface="Calibri"/>
                          <a:cs typeface="Times New Roman"/>
                        </a:rPr>
                        <a:t>Min - Max</a:t>
                      </a:r>
                      <a:endParaRPr lang="en-US" sz="18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hMerge="1">
                  <a:txBody>
                    <a:bodyPr/>
                    <a:lstStyle/>
                    <a:p>
                      <a:endParaRPr lang="en-US"/>
                    </a:p>
                  </a:txBody>
                  <a:tcPr/>
                </a:tc>
                <a:tc>
                  <a:txBody>
                    <a:bodyPr/>
                    <a:lstStyle/>
                    <a:p>
                      <a:pPr marL="0" marR="0" algn="ctr">
                        <a:spcBef>
                          <a:spcPts val="0"/>
                        </a:spcBef>
                        <a:spcAft>
                          <a:spcPts val="0"/>
                        </a:spcAft>
                      </a:pPr>
                      <a:r>
                        <a:rPr lang="en-US" sz="1600" b="1" dirty="0">
                          <a:solidFill>
                            <a:srgbClr val="FFFFFF"/>
                          </a:solidFill>
                          <a:latin typeface="Calibri"/>
                          <a:ea typeface="Calibri"/>
                          <a:cs typeface="Times New Roman"/>
                        </a:rPr>
                        <a:t>Average</a:t>
                      </a:r>
                      <a:endParaRPr lang="en-US" sz="1800" dirty="0">
                        <a:latin typeface="Times New Roman"/>
                        <a:ea typeface="Calibri"/>
                        <a:cs typeface="Times New Roman"/>
                      </a:endParaRPr>
                    </a:p>
                  </a:txBody>
                  <a:tcPr marL="46520" marR="46520" marT="0" marB="0" anchor="ctr">
                    <a:lnL w="1270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gridSpan="2">
                  <a:txBody>
                    <a:bodyPr/>
                    <a:lstStyle/>
                    <a:p>
                      <a:pPr marL="0" marR="0" algn="ctr">
                        <a:spcBef>
                          <a:spcPts val="0"/>
                        </a:spcBef>
                        <a:spcAft>
                          <a:spcPts val="0"/>
                        </a:spcAft>
                      </a:pPr>
                      <a:r>
                        <a:rPr lang="en-US" sz="1600" b="1" kern="1200">
                          <a:solidFill>
                            <a:srgbClr val="FFFFFF"/>
                          </a:solidFill>
                          <a:latin typeface="Calibri"/>
                          <a:ea typeface="Calibri"/>
                          <a:cs typeface="Times New Roman"/>
                        </a:rPr>
                        <a:t>Min - Max</a:t>
                      </a:r>
                      <a:endParaRPr lang="en-US" sz="18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marL="0" marR="0" algn="ctr" defTabSz="457200" rtl="0" eaLnBrk="1" latinLnBrk="0" hangingPunct="1">
                        <a:spcBef>
                          <a:spcPts val="0"/>
                        </a:spcBef>
                        <a:spcAft>
                          <a:spcPts val="0"/>
                        </a:spcAft>
                      </a:pPr>
                      <a:r>
                        <a:rPr lang="en-US" sz="1600" b="1" kern="1200" dirty="0">
                          <a:solidFill>
                            <a:srgbClr val="FFFFFF"/>
                          </a:solidFill>
                          <a:latin typeface="Calibri"/>
                          <a:ea typeface="Calibri"/>
                          <a:cs typeface="Times New Roman"/>
                        </a:rPr>
                        <a:t>Min - Max</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defTabSz="457200" rtl="0" eaLnBrk="1" latinLnBrk="0" hangingPunct="1">
                        <a:spcBef>
                          <a:spcPts val="0"/>
                        </a:spcBef>
                        <a:spcAft>
                          <a:spcPts val="0"/>
                        </a:spcAft>
                      </a:pPr>
                      <a:r>
                        <a:rPr lang="en-US" sz="1600" b="1" kern="1200" dirty="0">
                          <a:solidFill>
                            <a:srgbClr val="FFFFFF"/>
                          </a:solidFill>
                          <a:latin typeface="Calibri"/>
                          <a:ea typeface="Calibri"/>
                          <a:cs typeface="Times New Roman"/>
                        </a:rPr>
                        <a:t>Average</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3"/>
                  </a:ext>
                </a:extLst>
              </a:tr>
              <a:tr h="275305">
                <a:tc>
                  <a:txBody>
                    <a:bodyPr/>
                    <a:lstStyle/>
                    <a:p>
                      <a:pPr marL="0" marR="0">
                        <a:spcBef>
                          <a:spcPts val="0"/>
                        </a:spcBef>
                        <a:spcAft>
                          <a:spcPts val="0"/>
                        </a:spcAft>
                      </a:pPr>
                      <a:r>
                        <a:rPr lang="en-US" sz="1600" kern="1200" dirty="0">
                          <a:solidFill>
                            <a:schemeClr val="tx1"/>
                          </a:solidFill>
                          <a:latin typeface="Calibri"/>
                          <a:ea typeface="Calibri"/>
                          <a:cs typeface="Times New Roman"/>
                        </a:rPr>
                        <a:t>Chloride (</a:t>
                      </a:r>
                      <a:r>
                        <a:rPr lang="en-US" sz="1600" kern="1200" dirty="0" err="1">
                          <a:solidFill>
                            <a:schemeClr val="tx1"/>
                          </a:solidFill>
                          <a:latin typeface="Calibri"/>
                          <a:ea typeface="Calibri"/>
                          <a:cs typeface="Times New Roman"/>
                        </a:rPr>
                        <a:t>ppm</a:t>
                      </a:r>
                      <a:r>
                        <a:rPr lang="en-US" sz="1600" kern="1200" dirty="0">
                          <a:solidFill>
                            <a:schemeClr val="tx1"/>
                          </a:solidFill>
                          <a:latin typeface="Calibri"/>
                          <a:ea typeface="Calibri"/>
                          <a:cs typeface="Times New Roman"/>
                        </a:rPr>
                        <a:t>)  </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libri"/>
                          <a:ea typeface="Calibri"/>
                          <a:cs typeface="Times New Roman"/>
                        </a:rPr>
                        <a:t>500</a:t>
                      </a:r>
                      <a:endParaRPr lang="en-US" sz="18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r>
                        <a:rPr lang="en-US" sz="1600" kern="1200">
                          <a:solidFill>
                            <a:schemeClr val="tx1"/>
                          </a:solidFill>
                          <a:latin typeface="Calibri"/>
                          <a:ea typeface="Calibri"/>
                          <a:cs typeface="Times New Roman"/>
                        </a:rPr>
                        <a:t>3 to 17</a:t>
                      </a: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3 to 17</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8.9</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275305">
                <a:tc>
                  <a:txBody>
                    <a:bodyPr/>
                    <a:lstStyle/>
                    <a:p>
                      <a:pPr marL="0" marR="0">
                        <a:spcBef>
                          <a:spcPts val="0"/>
                        </a:spcBef>
                        <a:spcAft>
                          <a:spcPts val="0"/>
                        </a:spcAft>
                      </a:pPr>
                      <a:r>
                        <a:rPr lang="en-US" sz="1600" kern="1200" dirty="0">
                          <a:solidFill>
                            <a:schemeClr val="tx1"/>
                          </a:solidFill>
                          <a:latin typeface="Calibri"/>
                          <a:ea typeface="Calibri"/>
                          <a:cs typeface="Times New Roman"/>
                        </a:rPr>
                        <a:t>BOD</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Calibri"/>
                          <a:cs typeface="Times New Roman"/>
                        </a:rPr>
                        <a:t>--</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r>
                        <a:rPr lang="en-US" sz="1600" dirty="0">
                          <a:latin typeface="Calibri" panose="020F0502020204030204" pitchFamily="34" charset="0"/>
                          <a:ea typeface="Calibri"/>
                          <a:cs typeface="Calibri" panose="020F0502020204030204" pitchFamily="34" charset="0"/>
                        </a:rPr>
                        <a:t>10</a:t>
                      </a: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extLst>
                  <a:ext uri="{0D108BD9-81ED-4DB2-BD59-A6C34878D82A}">
                    <a16:rowId xmlns:a16="http://schemas.microsoft.com/office/drawing/2014/main" val="3172401172"/>
                  </a:ext>
                </a:extLst>
              </a:tr>
              <a:tr h="275305">
                <a:tc>
                  <a:txBody>
                    <a:bodyPr/>
                    <a:lstStyle/>
                    <a:p>
                      <a:pPr marL="0" marR="0">
                        <a:spcBef>
                          <a:spcPts val="0"/>
                        </a:spcBef>
                        <a:spcAft>
                          <a:spcPts val="0"/>
                        </a:spcAft>
                      </a:pPr>
                      <a:r>
                        <a:rPr lang="en-US" sz="1600" kern="1200" dirty="0">
                          <a:solidFill>
                            <a:schemeClr val="tx1"/>
                          </a:solidFill>
                          <a:latin typeface="Calibri"/>
                          <a:ea typeface="Calibri"/>
                          <a:cs typeface="Times New Roman"/>
                        </a:rPr>
                        <a:t>Ammonia, NH3-N</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Calibri"/>
                          <a:cs typeface="Times New Roman"/>
                        </a:rPr>
                        <a:t>--</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r>
                        <a:rPr lang="en-US" sz="1600" dirty="0">
                          <a:latin typeface="Calibri" panose="020F0502020204030204" pitchFamily="34" charset="0"/>
                          <a:ea typeface="Calibri"/>
                          <a:cs typeface="Calibri" panose="020F0502020204030204" pitchFamily="34" charset="0"/>
                        </a:rPr>
                        <a:t>&lt; 5</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r>
                        <a:rPr lang="en-US" sz="1600" dirty="0">
                          <a:latin typeface="Calibri" panose="020F0502020204030204" pitchFamily="34" charset="0"/>
                          <a:ea typeface="Calibri"/>
                          <a:cs typeface="Calibri" panose="020F0502020204030204" pitchFamily="34" charset="0"/>
                        </a:rPr>
                        <a:t>1</a:t>
                      </a: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extLst>
                  <a:ext uri="{0D108BD9-81ED-4DB2-BD59-A6C34878D82A}">
                    <a16:rowId xmlns:a16="http://schemas.microsoft.com/office/drawing/2014/main" val="90094510"/>
                  </a:ext>
                </a:extLst>
              </a:tr>
              <a:tr h="275305">
                <a:tc>
                  <a:txBody>
                    <a:bodyPr/>
                    <a:lstStyle/>
                    <a:p>
                      <a:pPr marL="0" marR="0">
                        <a:spcBef>
                          <a:spcPts val="0"/>
                        </a:spcBef>
                        <a:spcAft>
                          <a:spcPts val="0"/>
                        </a:spcAft>
                      </a:pPr>
                      <a:r>
                        <a:rPr lang="en-US" sz="1600" kern="1200" dirty="0">
                          <a:solidFill>
                            <a:schemeClr val="tx1"/>
                          </a:solidFill>
                          <a:latin typeface="Calibri"/>
                          <a:ea typeface="Calibri"/>
                          <a:cs typeface="Times New Roman"/>
                        </a:rPr>
                        <a:t>pH (Units)  </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libri"/>
                          <a:ea typeface="Calibri"/>
                          <a:cs typeface="Times New Roman"/>
                        </a:rPr>
                        <a:t>7.5</a:t>
                      </a:r>
                      <a:endParaRPr lang="en-US" sz="18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r>
                        <a:rPr lang="en-US" sz="1600" dirty="0">
                          <a:latin typeface="Calibri" panose="020F0502020204030204" pitchFamily="34" charset="0"/>
                          <a:ea typeface="Calibri"/>
                          <a:cs typeface="Calibri" panose="020F0502020204030204" pitchFamily="34" charset="0"/>
                        </a:rPr>
                        <a:t>7 to 9</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r>
                        <a:rPr lang="en-US" sz="1600" kern="1200">
                          <a:solidFill>
                            <a:schemeClr val="tx1"/>
                          </a:solidFill>
                          <a:latin typeface="Calibri"/>
                          <a:ea typeface="Calibri"/>
                          <a:cs typeface="Times New Roman"/>
                        </a:rPr>
                        <a:t>8.6 to 9.8</a:t>
                      </a: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8.6 to 9.8</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9.4</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275305">
                <a:tc>
                  <a:txBody>
                    <a:bodyPr/>
                    <a:lstStyle/>
                    <a:p>
                      <a:pPr marL="0" marR="0">
                        <a:spcBef>
                          <a:spcPts val="0"/>
                        </a:spcBef>
                        <a:spcAft>
                          <a:spcPts val="0"/>
                        </a:spcAft>
                      </a:pPr>
                      <a:r>
                        <a:rPr lang="en-US" sz="1600" kern="1200" dirty="0">
                          <a:solidFill>
                            <a:schemeClr val="tx1"/>
                          </a:solidFill>
                          <a:latin typeface="Calibri"/>
                          <a:ea typeface="Calibri"/>
                          <a:cs typeface="Times New Roman"/>
                        </a:rPr>
                        <a:t>Sulfate (</a:t>
                      </a:r>
                      <a:r>
                        <a:rPr lang="en-US" sz="1600" kern="1200" dirty="0" err="1">
                          <a:solidFill>
                            <a:schemeClr val="tx1"/>
                          </a:solidFill>
                          <a:latin typeface="Calibri"/>
                          <a:ea typeface="Calibri"/>
                          <a:cs typeface="Times New Roman"/>
                        </a:rPr>
                        <a:t>ppm</a:t>
                      </a:r>
                      <a:r>
                        <a:rPr lang="en-US" sz="1600" kern="1200" dirty="0">
                          <a:solidFill>
                            <a:schemeClr val="tx1"/>
                          </a:solidFill>
                          <a:latin typeface="Calibri"/>
                          <a:ea typeface="Calibri"/>
                          <a:cs typeface="Times New Roman"/>
                        </a:rPr>
                        <a:t>)  </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libri"/>
                          <a:ea typeface="Calibri"/>
                          <a:cs typeface="Times New Roman"/>
                        </a:rPr>
                        <a:t>500</a:t>
                      </a:r>
                      <a:endParaRPr lang="en-US" sz="18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275305">
                <a:tc>
                  <a:txBody>
                    <a:bodyPr/>
                    <a:lstStyle/>
                    <a:p>
                      <a:pPr marL="0" marR="0">
                        <a:spcBef>
                          <a:spcPts val="0"/>
                        </a:spcBef>
                        <a:spcAft>
                          <a:spcPts val="0"/>
                        </a:spcAft>
                      </a:pPr>
                      <a:r>
                        <a:rPr lang="en-US" sz="1600" kern="1200" dirty="0">
                          <a:solidFill>
                            <a:schemeClr val="tx1"/>
                          </a:solidFill>
                          <a:latin typeface="Calibri"/>
                          <a:ea typeface="Calibri"/>
                          <a:cs typeface="Times New Roman"/>
                        </a:rPr>
                        <a:t>Total Dissolved Solids (</a:t>
                      </a:r>
                      <a:r>
                        <a:rPr lang="en-US" sz="1600" kern="1200" dirty="0" err="1">
                          <a:solidFill>
                            <a:schemeClr val="tx1"/>
                          </a:solidFill>
                          <a:latin typeface="Calibri"/>
                          <a:ea typeface="Calibri"/>
                          <a:cs typeface="Times New Roman"/>
                        </a:rPr>
                        <a:t>ppm</a:t>
                      </a:r>
                      <a:r>
                        <a:rPr lang="en-US" sz="1600" kern="1200" dirty="0">
                          <a:solidFill>
                            <a:schemeClr val="tx1"/>
                          </a:solidFill>
                          <a:latin typeface="Calibri"/>
                          <a:ea typeface="Calibri"/>
                          <a:cs typeface="Times New Roman"/>
                        </a:rPr>
                        <a:t>)  </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libri"/>
                          <a:ea typeface="Calibri"/>
                          <a:cs typeface="Times New Roman"/>
                        </a:rPr>
                        <a:t>1,000</a:t>
                      </a:r>
                      <a:endParaRPr lang="en-US" sz="1800" dirty="0">
                        <a:latin typeface="Times New Roman"/>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r>
                        <a:rPr lang="en-US" sz="1600" dirty="0">
                          <a:latin typeface="Calibri" panose="020F0502020204030204" pitchFamily="34" charset="0"/>
                          <a:ea typeface="Calibri"/>
                          <a:cs typeface="Calibri" panose="020F0502020204030204" pitchFamily="34" charset="0"/>
                        </a:rPr>
                        <a:t>610</a:t>
                      </a: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r>
                        <a:rPr lang="en-US" sz="1600" kern="1200">
                          <a:solidFill>
                            <a:schemeClr val="tx1"/>
                          </a:solidFill>
                          <a:latin typeface="Calibri"/>
                          <a:ea typeface="Calibri"/>
                          <a:cs typeface="Times New Roman"/>
                        </a:rPr>
                        <a:t>20 to 144</a:t>
                      </a: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20 to 144</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82</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extLst>
                  <a:ext uri="{0D108BD9-81ED-4DB2-BD59-A6C34878D82A}">
                    <a16:rowId xmlns:a16="http://schemas.microsoft.com/office/drawing/2014/main" val="10009"/>
                  </a:ext>
                </a:extLst>
              </a:tr>
              <a:tr h="275305">
                <a:tc>
                  <a:txBody>
                    <a:bodyPr/>
                    <a:lstStyle/>
                    <a:p>
                      <a:pPr marL="0" marR="0">
                        <a:spcBef>
                          <a:spcPts val="0"/>
                        </a:spcBef>
                        <a:spcAft>
                          <a:spcPts val="0"/>
                        </a:spcAft>
                      </a:pPr>
                      <a:r>
                        <a:rPr lang="en-US" sz="1600" kern="1200" dirty="0" err="1">
                          <a:solidFill>
                            <a:schemeClr val="tx1"/>
                          </a:solidFill>
                          <a:latin typeface="Calibri"/>
                          <a:ea typeface="Calibri"/>
                          <a:cs typeface="Times New Roman"/>
                        </a:rPr>
                        <a:t>Turbity</a:t>
                      </a:r>
                      <a:r>
                        <a:rPr lang="en-US" sz="1600" kern="1200" dirty="0">
                          <a:solidFill>
                            <a:schemeClr val="tx1"/>
                          </a:solidFill>
                          <a:latin typeface="Calibri"/>
                          <a:ea typeface="Calibri"/>
                          <a:cs typeface="Times New Roman"/>
                        </a:rPr>
                        <a:t> (NTU)</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5</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r>
                        <a:rPr lang="en-US" sz="1600" kern="1200">
                          <a:solidFill>
                            <a:schemeClr val="tx1"/>
                          </a:solidFill>
                          <a:latin typeface="Calibri"/>
                          <a:ea typeface="Calibri"/>
                          <a:cs typeface="Times New Roman"/>
                        </a:rPr>
                        <a:t>ND to 0.63</a:t>
                      </a: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ND to 0.63</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0.1</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extLst>
                  <a:ext uri="{0D108BD9-81ED-4DB2-BD59-A6C34878D82A}">
                    <a16:rowId xmlns:a16="http://schemas.microsoft.com/office/drawing/2014/main" val="99819305"/>
                  </a:ext>
                </a:extLst>
              </a:tr>
              <a:tr h="275305">
                <a:tc>
                  <a:txBody>
                    <a:bodyPr/>
                    <a:lstStyle/>
                    <a:p>
                      <a:pPr marL="0" marR="0">
                        <a:spcBef>
                          <a:spcPts val="0"/>
                        </a:spcBef>
                        <a:spcAft>
                          <a:spcPts val="0"/>
                        </a:spcAft>
                      </a:pPr>
                      <a:r>
                        <a:rPr lang="en-US" sz="1600" kern="1200" dirty="0">
                          <a:solidFill>
                            <a:schemeClr val="tx1"/>
                          </a:solidFill>
                          <a:latin typeface="Calibri"/>
                          <a:ea typeface="Calibri"/>
                          <a:cs typeface="Times New Roman"/>
                        </a:rPr>
                        <a:t>Total Nitrogen (mg/L)</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600" kern="1200" dirty="0">
                          <a:solidFill>
                            <a:schemeClr val="tx1"/>
                          </a:solidFill>
                          <a:latin typeface="Calibri"/>
                          <a:ea typeface="Calibri"/>
                          <a:cs typeface="Times New Roman"/>
                        </a:rPr>
                        <a:t>--</a:t>
                      </a: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0EC"/>
                    </a:solidFill>
                  </a:tcPr>
                </a:tc>
                <a:tc hMerge="1">
                  <a:txBody>
                    <a:bodyPr/>
                    <a:lstStyle/>
                    <a:p>
                      <a:endParaRPr lang="en-US"/>
                    </a:p>
                  </a:txBody>
                  <a:tcPr/>
                </a:tc>
                <a:tc>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0EC"/>
                    </a:solidFill>
                  </a:tcPr>
                </a:tc>
                <a:tc gridSpan="2">
                  <a:txBody>
                    <a:bodyPr/>
                    <a:lstStyle/>
                    <a:p>
                      <a:pPr marL="0" marR="0" algn="ctr">
                        <a:spcBef>
                          <a:spcPts val="0"/>
                        </a:spcBef>
                        <a:spcAft>
                          <a:spcPts val="0"/>
                        </a:spcAft>
                      </a:pPr>
                      <a:endParaRPr lang="en-US" sz="1600" dirty="0">
                        <a:latin typeface="Calibri" panose="020F0502020204030204" pitchFamily="34" charset="0"/>
                        <a:ea typeface="Calibri"/>
                        <a:cs typeface="Calibri" panose="020F0502020204030204" pitchFamily="34" charset="0"/>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hMerge="1">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BE5F1"/>
                    </a:solidFill>
                  </a:tcPr>
                </a:tc>
                <a:tc>
                  <a:txBody>
                    <a:bodyPr/>
                    <a:lstStyle/>
                    <a:p>
                      <a:pPr marL="0" marR="0" algn="ctr" defTabSz="457200" rtl="0" eaLnBrk="1" latinLnBrk="0" hangingPunct="1">
                        <a:spcBef>
                          <a:spcPts val="0"/>
                        </a:spcBef>
                        <a:spcAft>
                          <a:spcPts val="0"/>
                        </a:spcAft>
                      </a:pPr>
                      <a:endParaRPr lang="en-US" sz="1600" kern="1200" dirty="0">
                        <a:solidFill>
                          <a:schemeClr val="tx1"/>
                        </a:solidFill>
                        <a:latin typeface="Calibri"/>
                        <a:ea typeface="Calibri"/>
                        <a:cs typeface="Times New Roman"/>
                      </a:endParaRPr>
                    </a:p>
                  </a:txBody>
                  <a:tcPr marL="46520" marR="46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462119848"/>
                  </a:ext>
                </a:extLst>
              </a:tr>
              <a:tr h="550610">
                <a:tc gridSpan="8">
                  <a:txBody>
                    <a:bodyPr/>
                    <a:lstStyle/>
                    <a:p>
                      <a:pPr marL="0" marR="0">
                        <a:spcBef>
                          <a:spcPts val="0"/>
                        </a:spcBef>
                        <a:spcAft>
                          <a:spcPts val="0"/>
                        </a:spcAft>
                      </a:pPr>
                      <a:r>
                        <a:rPr lang="en-US" sz="1600" kern="1200" dirty="0">
                          <a:solidFill>
                            <a:schemeClr val="tx1"/>
                          </a:solidFill>
                          <a:latin typeface="Calibri"/>
                          <a:ea typeface="Calibri"/>
                          <a:cs typeface="Times New Roman"/>
                        </a:rPr>
                        <a:t>ND = Not Detectable</a:t>
                      </a:r>
                    </a:p>
                  </a:txBody>
                  <a:tcPr marL="46520" marR="4652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653850">
                <a:tc gridSpan="3">
                  <a:txBody>
                    <a:bodyPr/>
                    <a:lstStyle/>
                    <a:p>
                      <a:pPr marL="0" marR="0">
                        <a:spcBef>
                          <a:spcPts val="0"/>
                        </a:spcBef>
                        <a:spcAft>
                          <a:spcPts val="0"/>
                        </a:spcAft>
                      </a:pPr>
                      <a:r>
                        <a:rPr lang="en-US" sz="1400" baseline="30000" dirty="0">
                          <a:solidFill>
                            <a:srgbClr val="000000"/>
                          </a:solidFill>
                          <a:latin typeface="Calibri"/>
                          <a:ea typeface="Calibri"/>
                          <a:cs typeface="Times New Roman"/>
                        </a:rPr>
                        <a:t>A </a:t>
                      </a:r>
                      <a:r>
                        <a:rPr lang="en-US" sz="1100" dirty="0">
                          <a:solidFill>
                            <a:srgbClr val="000000"/>
                          </a:solidFill>
                          <a:latin typeface="Calibri"/>
                          <a:ea typeface="Calibri"/>
                          <a:cs typeface="Times New Roman"/>
                        </a:rPr>
                        <a:t>Per WBSD SHCC T22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000000"/>
                          </a:solidFill>
                          <a:effectLst/>
                          <a:uLnTx/>
                          <a:uFillTx/>
                          <a:latin typeface="Calibri"/>
                          <a:ea typeface="Calibri"/>
                          <a:cs typeface="Times New Roman"/>
                        </a:rPr>
                        <a:t>B </a:t>
                      </a:r>
                      <a:r>
                        <a:rPr kumimoji="0" lang="en-US" sz="1100" b="0" i="0" u="none" strike="noStrike" kern="1200" cap="none" spc="0" normalizeH="0" baseline="0" noProof="0" dirty="0">
                          <a:ln>
                            <a:noFill/>
                          </a:ln>
                          <a:solidFill>
                            <a:srgbClr val="000000"/>
                          </a:solidFill>
                          <a:effectLst/>
                          <a:uLnTx/>
                          <a:uFillTx/>
                          <a:latin typeface="Calibri"/>
                          <a:ea typeface="Calibri"/>
                          <a:cs typeface="Times New Roman"/>
                        </a:rPr>
                        <a:t>Per Menlo Park June 2019 Water Quality Report</a:t>
                      </a:r>
                      <a:endParaRPr kumimoji="0" lang="en-US" sz="1600" b="0" i="0" u="none" strike="noStrike" kern="1200" cap="none" spc="0" normalizeH="0" baseline="0" noProof="0" dirty="0">
                        <a:ln>
                          <a:noFill/>
                        </a:ln>
                        <a:solidFill>
                          <a:prstClr val="black"/>
                        </a:solidFill>
                        <a:effectLst/>
                        <a:uLnTx/>
                        <a:uFillTx/>
                        <a:latin typeface="Times New Roman"/>
                        <a:ea typeface="Calibri"/>
                        <a:cs typeface="Times New Roman"/>
                      </a:endParaRPr>
                    </a:p>
                    <a:p>
                      <a:pPr marL="0" marR="0">
                        <a:spcBef>
                          <a:spcPts val="0"/>
                        </a:spcBef>
                        <a:spcAft>
                          <a:spcPts val="0"/>
                        </a:spcAft>
                      </a:pPr>
                      <a:endParaRPr lang="en-US" sz="1600" dirty="0">
                        <a:latin typeface="Times New Roman"/>
                        <a:ea typeface="Calibri"/>
                        <a:cs typeface="Times New Roman"/>
                      </a:endParaRPr>
                    </a:p>
                  </a:txBody>
                  <a:tcPr marL="46520" marR="46520" marT="0" marB="0" anchor="b">
                    <a:lnL>
                      <a:noFill/>
                    </a:lnL>
                    <a:lnR>
                      <a:noFill/>
                    </a:lnR>
                    <a:lnT>
                      <a:noFill/>
                    </a:lnT>
                    <a:lnB>
                      <a:noFill/>
                    </a:lnB>
                    <a:solidFill>
                      <a:srgbClr val="FFFFFF"/>
                    </a:solidFill>
                  </a:tcPr>
                </a:tc>
                <a:tc hMerge="1">
                  <a:txBody>
                    <a:bodyPr/>
                    <a:lstStyle/>
                    <a:p>
                      <a:endParaRPr lang="en-US"/>
                    </a:p>
                  </a:txBody>
                  <a:tcPr/>
                </a:tc>
                <a:tc hMerge="1">
                  <a:txBody>
                    <a:bodyPr/>
                    <a:lstStyle/>
                    <a:p>
                      <a:pPr marL="0" marR="0">
                        <a:spcBef>
                          <a:spcPts val="0"/>
                        </a:spcBef>
                        <a:spcAft>
                          <a:spcPts val="0"/>
                        </a:spcAft>
                      </a:pPr>
                      <a:endParaRPr lang="en-US" sz="900">
                        <a:latin typeface="Times New Roman"/>
                        <a:ea typeface="Calibri"/>
                        <a:cs typeface="Times New Roman"/>
                      </a:endParaRPr>
                    </a:p>
                  </a:txBody>
                  <a:tcPr marL="46520" marR="46520" marT="0" marB="0" anchor="b">
                    <a:lnL>
                      <a:noFill/>
                    </a:lnL>
                    <a:lnR>
                      <a:noFill/>
                    </a:lnR>
                    <a:lnT>
                      <a:noFill/>
                    </a:lnT>
                    <a:lnB>
                      <a:noFill/>
                    </a:lnB>
                    <a:solidFill>
                      <a:srgbClr val="FFFFFF"/>
                    </a:solidFill>
                  </a:tcPr>
                </a:tc>
                <a:tc>
                  <a:txBody>
                    <a:bodyPr/>
                    <a:lstStyle/>
                    <a:p>
                      <a:pPr marL="0" marR="0">
                        <a:spcBef>
                          <a:spcPts val="0"/>
                        </a:spcBef>
                        <a:spcAft>
                          <a:spcPts val="0"/>
                        </a:spcAft>
                      </a:pPr>
                      <a:r>
                        <a:rPr lang="en-US" sz="1000" dirty="0">
                          <a:solidFill>
                            <a:srgbClr val="000000"/>
                          </a:solidFill>
                          <a:latin typeface="Calibri"/>
                          <a:ea typeface="Calibri"/>
                          <a:cs typeface="Times New Roman"/>
                        </a:rPr>
                        <a:t> </a:t>
                      </a:r>
                      <a:endParaRPr lang="en-US" sz="1050" dirty="0">
                        <a:latin typeface="Times New Roman"/>
                        <a:ea typeface="Calibri"/>
                        <a:cs typeface="Times New Roman"/>
                      </a:endParaRPr>
                    </a:p>
                  </a:txBody>
                  <a:tcPr marL="46520" marR="46520" marT="0" marB="0" anchor="b">
                    <a:lnL>
                      <a:noFill/>
                    </a:lnL>
                    <a:lnR>
                      <a:noFill/>
                    </a:lnR>
                    <a:lnT>
                      <a:noFill/>
                    </a:lnT>
                    <a:lnB>
                      <a:noFill/>
                    </a:lnB>
                    <a:solidFill>
                      <a:srgbClr val="FFFFFF"/>
                    </a:solidFill>
                  </a:tcPr>
                </a:tc>
                <a:tc gridSpan="2">
                  <a:txBody>
                    <a:bodyPr/>
                    <a:lstStyle/>
                    <a:p>
                      <a:pPr marL="0" marR="0">
                        <a:spcBef>
                          <a:spcPts val="0"/>
                        </a:spcBef>
                        <a:spcAft>
                          <a:spcPts val="0"/>
                        </a:spcAft>
                      </a:pPr>
                      <a:r>
                        <a:rPr lang="en-US" sz="1000">
                          <a:solidFill>
                            <a:srgbClr val="000000"/>
                          </a:solidFill>
                          <a:latin typeface="Calibri"/>
                          <a:ea typeface="Calibri"/>
                          <a:cs typeface="Times New Roman"/>
                        </a:rPr>
                        <a:t> </a:t>
                      </a:r>
                      <a:endParaRPr lang="en-US" sz="1050">
                        <a:latin typeface="Times New Roman"/>
                        <a:ea typeface="Calibri"/>
                        <a:cs typeface="Times New Roman"/>
                      </a:endParaRPr>
                    </a:p>
                  </a:txBody>
                  <a:tcPr marL="46520" marR="46520" marT="0" marB="0" anchor="b">
                    <a:lnL>
                      <a:noFill/>
                    </a:lnL>
                    <a:lnR>
                      <a:noFill/>
                    </a:lnR>
                    <a:lnT>
                      <a:noFill/>
                    </a:lnT>
                    <a:lnB>
                      <a:noFill/>
                    </a:lnB>
                    <a:solidFill>
                      <a:srgbClr val="FFFFFF"/>
                    </a:solidFill>
                  </a:tcPr>
                </a:tc>
                <a:tc hMerge="1">
                  <a:txBody>
                    <a:bodyPr/>
                    <a:lstStyle/>
                    <a:p>
                      <a:pPr marL="0" marR="0">
                        <a:spcBef>
                          <a:spcPts val="0"/>
                        </a:spcBef>
                        <a:spcAft>
                          <a:spcPts val="0"/>
                        </a:spcAft>
                      </a:pPr>
                      <a:endParaRPr lang="en-US" sz="1050">
                        <a:latin typeface="Times New Roman"/>
                        <a:ea typeface="Calibri"/>
                        <a:cs typeface="Times New Roman"/>
                      </a:endParaRPr>
                    </a:p>
                  </a:txBody>
                  <a:tcPr marL="46520" marR="46520" marT="0" marB="0" anchor="b">
                    <a:lnL>
                      <a:noFill/>
                    </a:lnL>
                    <a:lnR>
                      <a:noFill/>
                    </a:lnR>
                    <a:lnT>
                      <a:noFill/>
                    </a:lnT>
                    <a:lnB>
                      <a:noFill/>
                    </a:lnB>
                    <a:solidFill>
                      <a:srgbClr val="FFFFFF"/>
                    </a:solidFill>
                  </a:tcPr>
                </a:tc>
                <a:tc>
                  <a:txBody>
                    <a:bodyPr/>
                    <a:lstStyle/>
                    <a:p>
                      <a:pPr marL="0" marR="0">
                        <a:spcBef>
                          <a:spcPts val="0"/>
                        </a:spcBef>
                        <a:spcAft>
                          <a:spcPts val="0"/>
                        </a:spcAft>
                      </a:pPr>
                      <a:endParaRPr lang="en-US" sz="1050" dirty="0">
                        <a:latin typeface="Times New Roman"/>
                        <a:ea typeface="Calibri"/>
                        <a:cs typeface="Times New Roman"/>
                      </a:endParaRPr>
                    </a:p>
                  </a:txBody>
                  <a:tcPr marL="46520" marR="46520" marT="0" marB="0" anchor="b">
                    <a:lnL>
                      <a:noFill/>
                    </a:lnL>
                    <a:lnR>
                      <a:noFill/>
                    </a:lnR>
                    <a:lnT w="12700" cmpd="sng">
                      <a:noFill/>
                      <a:prstDash val="solid"/>
                    </a:lnT>
                    <a:lnB>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050" dirty="0">
                        <a:latin typeface="Times New Roman"/>
                        <a:ea typeface="Calibri"/>
                        <a:cs typeface="Times New Roman"/>
                      </a:endParaRPr>
                    </a:p>
                  </a:txBody>
                  <a:tcPr marL="46520" marR="46520" marT="0" marB="0" anchor="b">
                    <a:lnL>
                      <a:noFill/>
                    </a:lnL>
                    <a:lnR>
                      <a:noFill/>
                    </a:lnR>
                    <a:lnT w="12700" cmpd="sng">
                      <a:noFill/>
                      <a:prstDash val="soli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5" name="Slide Number Placeholder 5">
            <a:extLst>
              <a:ext uri="{FF2B5EF4-FFF2-40B4-BE49-F238E27FC236}">
                <a16:creationId xmlns:a16="http://schemas.microsoft.com/office/drawing/2014/main" id="{8754C2EA-8B44-417A-9AD3-5345E0A9E95E}"/>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14</a:t>
            </a:fld>
            <a:endParaRPr lang="en-US"/>
          </a:p>
        </p:txBody>
      </p:sp>
      <p:sp>
        <p:nvSpPr>
          <p:cNvPr id="6" name="TextBox 5">
            <a:extLst>
              <a:ext uri="{FF2B5EF4-FFF2-40B4-BE49-F238E27FC236}">
                <a16:creationId xmlns:a16="http://schemas.microsoft.com/office/drawing/2014/main" id="{B45A2F6A-08B6-4704-9A58-DC38154019A6}"/>
              </a:ext>
            </a:extLst>
          </p:cNvPr>
          <p:cNvSpPr txBox="1"/>
          <p:nvPr/>
        </p:nvSpPr>
        <p:spPr>
          <a:xfrm>
            <a:off x="5968013" y="1662970"/>
            <a:ext cx="2127250" cy="646331"/>
          </a:xfrm>
          <a:prstGeom prst="rect">
            <a:avLst/>
          </a:prstGeom>
          <a:solidFill>
            <a:srgbClr val="FFFF00"/>
          </a:solidFill>
        </p:spPr>
        <p:txBody>
          <a:bodyPr wrap="square" rtlCol="0">
            <a:spAutoFit/>
          </a:bodyPr>
          <a:lstStyle/>
          <a:p>
            <a:r>
              <a:rPr lang="en-US" dirty="0"/>
              <a:t>Update with WQ info?</a:t>
            </a:r>
          </a:p>
        </p:txBody>
      </p:sp>
    </p:spTree>
    <p:extLst>
      <p:ext uri="{BB962C8B-B14F-4D97-AF65-F5344CB8AC3E}">
        <p14:creationId xmlns:p14="http://schemas.microsoft.com/office/powerpoint/2010/main" val="191370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6" name="Rectangle 1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0186FE3-5A0C-476F-B50D-2348BE8A2995}"/>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Suitable Uses</a:t>
            </a:r>
          </a:p>
        </p:txBody>
      </p:sp>
      <p:sp>
        <p:nvSpPr>
          <p:cNvPr id="3" name="Text Placeholder 2">
            <a:extLst>
              <a:ext uri="{FF2B5EF4-FFF2-40B4-BE49-F238E27FC236}">
                <a16:creationId xmlns:a16="http://schemas.microsoft.com/office/drawing/2014/main" id="{E4AAB896-840E-421C-9B92-7B2C5B3D1EC9}"/>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a:p>
        </p:txBody>
      </p:sp>
      <p:cxnSp>
        <p:nvCxnSpPr>
          <p:cNvPr id="19" name="Straight Connector 1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038FB77F-5D00-4D3F-A09C-A0C61792970D}"/>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15</a:t>
            </a:fld>
            <a:endParaRPr lang="en-US">
              <a:solidFill>
                <a:schemeClr val="tx1"/>
              </a:solidFill>
            </a:endParaRPr>
          </a:p>
        </p:txBody>
      </p:sp>
      <p:pic>
        <p:nvPicPr>
          <p:cNvPr id="14" name="Picture 13" descr="A picture containing grass, outdoor, sign, sitting&#10;&#10;Description automatically generated">
            <a:extLst>
              <a:ext uri="{FF2B5EF4-FFF2-40B4-BE49-F238E27FC236}">
                <a16:creationId xmlns:a16="http://schemas.microsoft.com/office/drawing/2014/main" id="{FAA7808E-DBDA-4646-BBE9-107B59F01CD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81795113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994025" y="3040063"/>
            <a:ext cx="184150" cy="457200"/>
          </a:xfrm>
          <a:prstGeom prst="rect">
            <a:avLst/>
          </a:prstGeom>
          <a:noFill/>
          <a:ln w="9525">
            <a:noFill/>
            <a:round/>
            <a:headEnd/>
            <a:tailEnd/>
          </a:ln>
        </p:spPr>
        <p:txBody>
          <a:bodyPr wrap="none" anchor="ctr"/>
          <a:lstStyle/>
          <a:p>
            <a:pPr eaLnBrk="1" hangingPunct="1"/>
            <a:endParaRPr lang="en-US">
              <a:latin typeface="Verdana" pitchFamily="34" charset="0"/>
            </a:endParaRPr>
          </a:p>
        </p:txBody>
      </p:sp>
      <p:sp>
        <p:nvSpPr>
          <p:cNvPr id="19460" name="Rectangle 4"/>
          <p:cNvSpPr>
            <a:spLocks noGrp="1" noChangeArrowheads="1"/>
          </p:cNvSpPr>
          <p:nvPr>
            <p:ph idx="1"/>
          </p:nvPr>
        </p:nvSpPr>
        <p:spPr>
          <a:xfrm>
            <a:off x="483220" y="2290458"/>
            <a:ext cx="6912584" cy="4585649"/>
          </a:xfrm>
          <a:noFill/>
        </p:spPr>
        <p:txBody>
          <a:bodyPr>
            <a:normAutofit fontScale="85000" lnSpcReduction="20000"/>
          </a:bodyPr>
          <a:lstStyle/>
          <a:p>
            <a:pPr marL="0" indent="0">
              <a:lnSpc>
                <a:spcPct val="80000"/>
              </a:lnSpc>
              <a:buNone/>
            </a:pPr>
            <a:r>
              <a:rPr lang="en-US" sz="2400" b="1" dirty="0"/>
              <a:t>Allowed by the State for disinfected tertiary effluent:</a:t>
            </a:r>
          </a:p>
          <a:p>
            <a:pPr>
              <a:lnSpc>
                <a:spcPct val="80000"/>
              </a:lnSpc>
            </a:pPr>
            <a:r>
              <a:rPr lang="en-US" sz="2400" dirty="0"/>
              <a:t>Agricultural irrigation:</a:t>
            </a:r>
          </a:p>
          <a:p>
            <a:pPr lvl="1" hangingPunct="0"/>
            <a:r>
              <a:rPr lang="en-US" sz="2200" dirty="0"/>
              <a:t>Growing of field and nursery crops, row crops, tree, and vines; and the feeding of fowl and livestock</a:t>
            </a:r>
          </a:p>
          <a:p>
            <a:pPr>
              <a:lnSpc>
                <a:spcPct val="80000"/>
              </a:lnSpc>
            </a:pPr>
            <a:r>
              <a:rPr lang="en-US" sz="2400" dirty="0"/>
              <a:t>Landscape irrigation:</a:t>
            </a:r>
          </a:p>
          <a:p>
            <a:pPr lvl="1" hangingPunct="0"/>
            <a:r>
              <a:rPr lang="en-US" sz="2200" dirty="0"/>
              <a:t>Parks, golf courses, cemeteries, freeways, open spaces, landscaping</a:t>
            </a:r>
          </a:p>
          <a:p>
            <a:pPr>
              <a:lnSpc>
                <a:spcPct val="80000"/>
              </a:lnSpc>
            </a:pPr>
            <a:r>
              <a:rPr lang="en-US" sz="2400" dirty="0"/>
              <a:t>Commercial use:</a:t>
            </a:r>
          </a:p>
          <a:p>
            <a:pPr marL="742950" lvl="2" indent="-342900"/>
            <a:r>
              <a:rPr lang="en-US" sz="2200" dirty="0"/>
              <a:t>Toilet flushing, floor trap priming</a:t>
            </a:r>
          </a:p>
          <a:p>
            <a:pPr>
              <a:lnSpc>
                <a:spcPct val="80000"/>
              </a:lnSpc>
            </a:pPr>
            <a:r>
              <a:rPr lang="en-US" sz="2400" dirty="0"/>
              <a:t>Industrial use:</a:t>
            </a:r>
          </a:p>
          <a:p>
            <a:pPr marL="742950" lvl="2" indent="-342900"/>
            <a:r>
              <a:rPr lang="en-US" sz="2200" dirty="0"/>
              <a:t>Cooling towers, process water, </a:t>
            </a:r>
            <a:r>
              <a:rPr lang="en-US" sz="2200" dirty="0" err="1"/>
              <a:t>etc</a:t>
            </a:r>
            <a:endParaRPr lang="en-US" sz="2200" dirty="0"/>
          </a:p>
          <a:p>
            <a:pPr>
              <a:lnSpc>
                <a:spcPct val="80000"/>
              </a:lnSpc>
            </a:pPr>
            <a:r>
              <a:rPr lang="en-US" sz="2400" dirty="0"/>
              <a:t>Recreational impoundments</a:t>
            </a:r>
          </a:p>
          <a:p>
            <a:pPr>
              <a:lnSpc>
                <a:spcPct val="80000"/>
              </a:lnSpc>
            </a:pPr>
            <a:r>
              <a:rPr lang="en-US" sz="2400" dirty="0"/>
              <a:t>Construction water</a:t>
            </a:r>
          </a:p>
          <a:p>
            <a:pPr>
              <a:lnSpc>
                <a:spcPct val="80000"/>
              </a:lnSpc>
            </a:pPr>
            <a:r>
              <a:rPr lang="en-US" sz="2400" dirty="0"/>
              <a:t>Groundwater recharge</a:t>
            </a:r>
          </a:p>
        </p:txBody>
      </p:sp>
      <p:pic>
        <p:nvPicPr>
          <p:cNvPr id="5" name="Picture 4" descr="V:\Task 7 Training\7.1 NPR Training\Industrial Uses\Reference Materials\cooling tow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3602" y="3685042"/>
            <a:ext cx="2249035" cy="1686609"/>
          </a:xfrm>
          <a:prstGeom prst="rect">
            <a:avLst/>
          </a:prstGeom>
          <a:noFill/>
          <a:ln w="28575">
            <a:solidFill>
              <a:schemeClr val="accent2">
                <a:lumMod val="75000"/>
              </a:schemeClr>
            </a:solidFill>
            <a:miter lim="800000"/>
            <a:headEnd/>
            <a:tailEnd/>
          </a:ln>
          <a:effec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63834" y="2292580"/>
            <a:ext cx="2011680" cy="1508760"/>
          </a:xfrm>
          <a:prstGeom prst="rect">
            <a:avLst/>
          </a:prstGeom>
          <a:noFill/>
          <a:ln w="28575">
            <a:solidFill>
              <a:schemeClr val="accent2">
                <a:lumMod val="75000"/>
              </a:schemeClr>
            </a:solidFill>
            <a:miter lim="800000"/>
            <a:headEnd/>
            <a:tailEnd/>
          </a:ln>
          <a:effec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50754" y="2478791"/>
            <a:ext cx="1013080" cy="1904215"/>
          </a:xfrm>
          <a:prstGeom prst="rect">
            <a:avLst/>
          </a:prstGeom>
          <a:noFill/>
          <a:ln w="28575">
            <a:solidFill>
              <a:schemeClr val="accent2">
                <a:lumMod val="75000"/>
              </a:schemeClr>
            </a:solidFill>
            <a:miter lim="800000"/>
            <a:headEnd/>
            <a:tailEnd/>
          </a:ln>
          <a:effectLst/>
        </p:spPr>
      </p:pic>
      <p:pic>
        <p:nvPicPr>
          <p:cNvPr id="4098" name="Picture 2" descr="\\rmcir\projects\0457 - Camarillo\02 - On Call (cemetery, ag, training)\2.01-Conejo Cemetery\Site Photos (6-21-2012)\Quary RW uses (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66526" y="5040121"/>
            <a:ext cx="2223435" cy="1667576"/>
          </a:xfrm>
          <a:prstGeom prst="rect">
            <a:avLst/>
          </a:prstGeom>
          <a:noFill/>
          <a:ln w="28575">
            <a:solidFill>
              <a:schemeClr val="accent2">
                <a:lumMod val="75000"/>
              </a:schemeClr>
            </a:solidFill>
            <a:miter lim="800000"/>
            <a:headEnd/>
            <a:tailEnd/>
          </a:ln>
          <a:effectLst/>
        </p:spPr>
      </p:pic>
      <p:pic>
        <p:nvPicPr>
          <p:cNvPr id="1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21065" y="4383006"/>
            <a:ext cx="1403638" cy="1967948"/>
          </a:xfrm>
          <a:prstGeom prst="rect">
            <a:avLst/>
          </a:prstGeom>
          <a:noFill/>
          <a:ln w="28575">
            <a:solidFill>
              <a:schemeClr val="accent2">
                <a:lumMod val="75000"/>
              </a:schemeClr>
            </a:solidFill>
            <a:miter lim="800000"/>
            <a:headEnd/>
            <a:tailEnd/>
          </a:ln>
          <a:effectLst/>
        </p:spPr>
      </p:pic>
      <p:sp>
        <p:nvSpPr>
          <p:cNvPr id="11" name="Text Box 7">
            <a:extLst>
              <a:ext uri="{FF2B5EF4-FFF2-40B4-BE49-F238E27FC236}">
                <a16:creationId xmlns:a16="http://schemas.microsoft.com/office/drawing/2014/main" id="{8DBBF15A-ED3D-421D-BB2F-F3CB3EB1BC4E}"/>
              </a:ext>
            </a:extLst>
          </p:cNvPr>
          <p:cNvSpPr txBox="1">
            <a:spLocks noChangeArrowheads="1"/>
          </p:cNvSpPr>
          <p:nvPr/>
        </p:nvSpPr>
        <p:spPr bwMode="auto">
          <a:xfrm>
            <a:off x="653142" y="483222"/>
            <a:ext cx="9501901" cy="1382749"/>
          </a:xfrm>
          <a:prstGeom prst="rect">
            <a:avLst/>
          </a:prstGeom>
          <a:noFill/>
          <a:ln w="9525">
            <a:noFill/>
            <a:miter lim="800000"/>
            <a:headEnd/>
            <a:tailEnd/>
          </a:ln>
          <a:effectLst/>
        </p:spPr>
        <p:txBody>
          <a:bodyPr wrap="square" anchor="ctr">
            <a:noAutofit/>
          </a:bodyPr>
          <a:lstStyle/>
          <a:p>
            <a:pPr>
              <a:spcBef>
                <a:spcPct val="50000"/>
              </a:spcBef>
              <a:defRPr/>
            </a:pPr>
            <a:r>
              <a:rPr lang="en-US" sz="3600" dirty="0">
                <a:solidFill>
                  <a:schemeClr val="bg2"/>
                </a:solidFill>
                <a:latin typeface="+mj-lt"/>
                <a:ea typeface="+mj-ea"/>
                <a:cs typeface="+mj-cs"/>
              </a:rPr>
              <a:t>Allowable Use is Determined </a:t>
            </a:r>
            <a:br>
              <a:rPr lang="en-US" sz="3600" dirty="0">
                <a:solidFill>
                  <a:schemeClr val="bg2"/>
                </a:solidFill>
                <a:latin typeface="+mj-lt"/>
                <a:ea typeface="+mj-ea"/>
                <a:cs typeface="+mj-cs"/>
              </a:rPr>
            </a:br>
            <a:r>
              <a:rPr lang="en-US" sz="3600" dirty="0">
                <a:solidFill>
                  <a:schemeClr val="bg2"/>
                </a:solidFill>
                <a:latin typeface="+mj-lt"/>
                <a:ea typeface="+mj-ea"/>
                <a:cs typeface="+mj-cs"/>
              </a:rPr>
              <a:t>by Recycled Water Quality</a:t>
            </a:r>
          </a:p>
        </p:txBody>
      </p:sp>
      <p:sp>
        <p:nvSpPr>
          <p:cNvPr id="12" name="Slide Number Placeholder 5">
            <a:extLst>
              <a:ext uri="{FF2B5EF4-FFF2-40B4-BE49-F238E27FC236}">
                <a16:creationId xmlns:a16="http://schemas.microsoft.com/office/drawing/2014/main" id="{E92562EC-6984-4595-A2B3-9D4AE2216D88}"/>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16</a:t>
            </a:fld>
            <a:endParaRPr lang="en-US"/>
          </a:p>
        </p:txBody>
      </p:sp>
    </p:spTree>
    <p:extLst>
      <p:ext uri="{BB962C8B-B14F-4D97-AF65-F5344CB8AC3E}">
        <p14:creationId xmlns:p14="http://schemas.microsoft.com/office/powerpoint/2010/main" val="2571522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1154954" y="973668"/>
            <a:ext cx="8761413" cy="706964"/>
          </a:xfrm>
        </p:spPr>
        <p:txBody>
          <a:bodyPr>
            <a:normAutofit/>
          </a:bodyPr>
          <a:lstStyle/>
          <a:p>
            <a:pPr eaLnBrk="1" hangingPunct="1">
              <a:defRPr/>
            </a:pPr>
            <a:r>
              <a:rPr lang="en-US">
                <a:solidFill>
                  <a:srgbClr val="FFFFFF"/>
                </a:solidFill>
              </a:rPr>
              <a:t>Is Recycled Water Safe?  </a:t>
            </a:r>
            <a:r>
              <a:rPr lang="en-US" b="1" u="sng">
                <a:solidFill>
                  <a:srgbClr val="FFFFFF"/>
                </a:solidFill>
                <a:effectLst>
                  <a:outerShdw blurRad="38100" dist="38100" dir="2700000" algn="tl">
                    <a:srgbClr val="000000">
                      <a:alpha val="43137"/>
                    </a:srgbClr>
                  </a:outerShdw>
                </a:effectLst>
              </a:rPr>
              <a:t>YES</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5">
            <a:extLst>
              <a:ext uri="{FF2B5EF4-FFF2-40B4-BE49-F238E27FC236}">
                <a16:creationId xmlns:a16="http://schemas.microsoft.com/office/drawing/2014/main" id="{6C1983C4-B9FB-4B32-BC5B-0E8F35D78B08}"/>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17</a:t>
            </a:fld>
            <a:endParaRPr lang="en-US">
              <a:solidFill>
                <a:schemeClr val="tx1"/>
              </a:solidFill>
            </a:endParaRPr>
          </a:p>
        </p:txBody>
      </p:sp>
      <p:graphicFrame>
        <p:nvGraphicFramePr>
          <p:cNvPr id="23" name="Content Placeholder 2">
            <a:extLst>
              <a:ext uri="{FF2B5EF4-FFF2-40B4-BE49-F238E27FC236}">
                <a16:creationId xmlns:a16="http://schemas.microsoft.com/office/drawing/2014/main" id="{14B90DEA-ABB6-4907-8DF7-F2285716C892}"/>
              </a:ext>
            </a:extLst>
          </p:cNvPr>
          <p:cNvGraphicFramePr>
            <a:graphicFrameLocks noGrp="1"/>
          </p:cNvGraphicFramePr>
          <p:nvPr>
            <p:ph idx="1"/>
            <p:extLst>
              <p:ext uri="{D42A27DB-BD31-4B8C-83A1-F6EECF244321}">
                <p14:modId xmlns:p14="http://schemas.microsoft.com/office/powerpoint/2010/main" val="1668839706"/>
              </p:ext>
            </p:extLst>
          </p:nvPr>
        </p:nvGraphicFramePr>
        <p:xfrm>
          <a:off x="805758" y="1680632"/>
          <a:ext cx="10760931" cy="4312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45224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8" name="Rectangle 7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0722" name="Title 1"/>
          <p:cNvSpPr>
            <a:spLocks noGrp="1"/>
          </p:cNvSpPr>
          <p:nvPr>
            <p:ph type="title"/>
          </p:nvPr>
        </p:nvSpPr>
        <p:spPr>
          <a:xfrm>
            <a:off x="4678420" y="1370143"/>
            <a:ext cx="6391270" cy="4157446"/>
          </a:xfrm>
        </p:spPr>
        <p:txBody>
          <a:bodyPr vert="horz" lIns="91440" tIns="45720" rIns="91440" bIns="45720" rtlCol="0" anchor="ctr">
            <a:normAutofit/>
          </a:bodyPr>
          <a:lstStyle/>
          <a:p>
            <a:pPr>
              <a:lnSpc>
                <a:spcPct val="90000"/>
              </a:lnSpc>
            </a:pPr>
            <a:r>
              <a:rPr lang="en-US" sz="5600" dirty="0">
                <a:solidFill>
                  <a:schemeClr val="tx1"/>
                </a:solidFill>
              </a:rPr>
              <a:t>Regulatory Requirements</a:t>
            </a:r>
          </a:p>
        </p:txBody>
      </p:sp>
      <p:sp>
        <p:nvSpPr>
          <p:cNvPr id="2" name="Text Placeholder 1">
            <a:extLst>
              <a:ext uri="{FF2B5EF4-FFF2-40B4-BE49-F238E27FC236}">
                <a16:creationId xmlns:a16="http://schemas.microsoft.com/office/drawing/2014/main" id="{46942B03-03F4-462D-803E-F09E4F2DF637}"/>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dirty="0"/>
          </a:p>
        </p:txBody>
      </p:sp>
      <p:cxnSp>
        <p:nvCxnSpPr>
          <p:cNvPr id="81" name="Straight Connector 8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9AADD182-D053-45B1-A99D-7E43881273D4}"/>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18</a:t>
            </a:fld>
            <a:endParaRPr lang="en-US" dirty="0">
              <a:solidFill>
                <a:schemeClr val="tx1"/>
              </a:solidFill>
            </a:endParaRPr>
          </a:p>
        </p:txBody>
      </p:sp>
      <p:pic>
        <p:nvPicPr>
          <p:cNvPr id="13" name="Picture 12" descr="A picture containing grass, outdoor, sign, sitting&#10;&#10;Description automatically generated">
            <a:extLst>
              <a:ext uri="{FF2B5EF4-FFF2-40B4-BE49-F238E27FC236}">
                <a16:creationId xmlns:a16="http://schemas.microsoft.com/office/drawing/2014/main" id="{36662ABE-924E-4596-855B-E88BD4FA2B5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401886633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CAAFE-0BCF-4B04-B9AE-CAD3681471E0}"/>
              </a:ext>
            </a:extLst>
          </p:cNvPr>
          <p:cNvSpPr/>
          <p:nvPr/>
        </p:nvSpPr>
        <p:spPr>
          <a:xfrm>
            <a:off x="8258742" y="3682163"/>
            <a:ext cx="2759322" cy="830997"/>
          </a:xfrm>
          <a:prstGeom prst="rect">
            <a:avLst/>
          </a:prstGeom>
          <a:solidFill>
            <a:schemeClr val="bg1">
              <a:lumMod val="85000"/>
            </a:schemeClr>
          </a:solidFill>
        </p:spPr>
        <p:txBody>
          <a:bodyPr wrap="square">
            <a:spAutoFit/>
          </a:bodyPr>
          <a:lstStyle/>
          <a:p>
            <a:pPr marL="285750" indent="-285750">
              <a:buFont typeface="Courier New" panose="02070309020205020404" pitchFamily="49" charset="0"/>
              <a:buChar char="o"/>
            </a:pPr>
            <a:r>
              <a:rPr lang="en-US" sz="1600" dirty="0"/>
              <a:t>Site supervisor training</a:t>
            </a:r>
          </a:p>
          <a:p>
            <a:pPr marL="285750" indent="-285750">
              <a:buFont typeface="Courier New" panose="02070309020205020404" pitchFamily="49" charset="0"/>
              <a:buChar char="o"/>
            </a:pPr>
            <a:r>
              <a:rPr lang="en-US" sz="1600" dirty="0"/>
              <a:t>Final approval</a:t>
            </a:r>
          </a:p>
          <a:p>
            <a:pPr marL="285750" indent="-285750">
              <a:buFont typeface="Courier New" panose="02070309020205020404" pitchFamily="49" charset="0"/>
              <a:buChar char="o"/>
            </a:pPr>
            <a:r>
              <a:rPr lang="en-US" sz="1600" dirty="0"/>
              <a:t>Connect to RW meter</a:t>
            </a:r>
          </a:p>
        </p:txBody>
      </p:sp>
      <p:sp>
        <p:nvSpPr>
          <p:cNvPr id="9" name="Rectangle 8">
            <a:extLst>
              <a:ext uri="{FF2B5EF4-FFF2-40B4-BE49-F238E27FC236}">
                <a16:creationId xmlns:a16="http://schemas.microsoft.com/office/drawing/2014/main" id="{CA052513-81F7-4EA8-89B7-75D76BB758BB}"/>
              </a:ext>
            </a:extLst>
          </p:cNvPr>
          <p:cNvSpPr/>
          <p:nvPr/>
        </p:nvSpPr>
        <p:spPr>
          <a:xfrm>
            <a:off x="4403353" y="3643831"/>
            <a:ext cx="2973919" cy="1077218"/>
          </a:xfrm>
          <a:prstGeom prst="rect">
            <a:avLst/>
          </a:prstGeom>
          <a:solidFill>
            <a:schemeClr val="bg1">
              <a:lumMod val="85000"/>
            </a:schemeClr>
          </a:solidFill>
        </p:spPr>
        <p:txBody>
          <a:bodyPr wrap="square">
            <a:spAutoFit/>
          </a:bodyPr>
          <a:lstStyle/>
          <a:p>
            <a:pPr marL="285750" indent="-285750">
              <a:buFont typeface="Courier New" panose="02070309020205020404" pitchFamily="49" charset="0"/>
              <a:buChar char="o"/>
            </a:pPr>
            <a:r>
              <a:rPr lang="en-US" sz="1600" dirty="0"/>
              <a:t>Cross connection testing</a:t>
            </a:r>
          </a:p>
          <a:p>
            <a:pPr marL="285750" indent="-285750">
              <a:buFont typeface="Courier New" panose="02070309020205020404" pitchFamily="49" charset="0"/>
              <a:buChar char="o"/>
            </a:pPr>
            <a:r>
              <a:rPr lang="en-US" sz="1600" dirty="0"/>
              <a:t>Onsite improvements</a:t>
            </a:r>
          </a:p>
          <a:p>
            <a:pPr marL="285750" indent="-285750">
              <a:buFont typeface="Courier New" panose="02070309020205020404" pitchFamily="49" charset="0"/>
              <a:buChar char="o"/>
            </a:pPr>
            <a:r>
              <a:rPr lang="en-US" sz="1600" dirty="0"/>
              <a:t>Irrigation System &amp; Coverage inspections</a:t>
            </a:r>
          </a:p>
        </p:txBody>
      </p:sp>
      <p:sp>
        <p:nvSpPr>
          <p:cNvPr id="8" name="Rectangle 7">
            <a:extLst>
              <a:ext uri="{FF2B5EF4-FFF2-40B4-BE49-F238E27FC236}">
                <a16:creationId xmlns:a16="http://schemas.microsoft.com/office/drawing/2014/main" id="{3725C70B-FB79-48B2-B47D-AF82D28D9BF1}"/>
              </a:ext>
            </a:extLst>
          </p:cNvPr>
          <p:cNvSpPr/>
          <p:nvPr/>
        </p:nvSpPr>
        <p:spPr>
          <a:xfrm>
            <a:off x="783266" y="3645951"/>
            <a:ext cx="2973919" cy="1077218"/>
          </a:xfrm>
          <a:prstGeom prst="rect">
            <a:avLst/>
          </a:prstGeom>
          <a:solidFill>
            <a:schemeClr val="bg1">
              <a:lumMod val="85000"/>
            </a:schemeClr>
          </a:solidFill>
        </p:spPr>
        <p:txBody>
          <a:bodyPr wrap="square">
            <a:spAutoFit/>
          </a:bodyPr>
          <a:lstStyle/>
          <a:p>
            <a:pPr marL="285750" lvl="0" indent="-285750">
              <a:buFont typeface="Courier New" panose="02070309020205020404" pitchFamily="49" charset="0"/>
              <a:buChar char="o"/>
            </a:pPr>
            <a:r>
              <a:rPr lang="en-US" sz="1600" dirty="0"/>
              <a:t>Customer agreements</a:t>
            </a:r>
          </a:p>
          <a:p>
            <a:pPr marL="285750" lvl="0" indent="-285750">
              <a:buFont typeface="Courier New" panose="02070309020205020404" pitchFamily="49" charset="0"/>
              <a:buChar char="o"/>
            </a:pPr>
            <a:r>
              <a:rPr lang="en-US" sz="1600" dirty="0"/>
              <a:t>Site Plans</a:t>
            </a:r>
          </a:p>
          <a:p>
            <a:pPr marL="285750" lvl="0" indent="-285750">
              <a:buFont typeface="Courier New" panose="02070309020205020404" pitchFamily="49" charset="0"/>
              <a:buChar char="o"/>
            </a:pPr>
            <a:r>
              <a:rPr lang="en-US" sz="1600" dirty="0"/>
              <a:t>Approvals:</a:t>
            </a:r>
            <a:br>
              <a:rPr lang="en-US" sz="1600" dirty="0"/>
            </a:br>
            <a:r>
              <a:rPr lang="en-US" sz="1400" dirty="0"/>
              <a:t>WBSD, DDW, MPMWD</a:t>
            </a:r>
          </a:p>
        </p:txBody>
      </p:sp>
      <p:sp>
        <p:nvSpPr>
          <p:cNvPr id="2" name="Title 1"/>
          <p:cNvSpPr>
            <a:spLocks noGrp="1"/>
          </p:cNvSpPr>
          <p:nvPr>
            <p:ph type="title"/>
          </p:nvPr>
        </p:nvSpPr>
        <p:spPr>
          <a:xfrm>
            <a:off x="491319" y="498143"/>
            <a:ext cx="9874156" cy="1341285"/>
          </a:xfrm>
        </p:spPr>
        <p:txBody>
          <a:bodyPr>
            <a:normAutofit/>
          </a:bodyPr>
          <a:lstStyle/>
          <a:p>
            <a:pPr eaLnBrk="1" hangingPunct="1">
              <a:defRPr/>
            </a:pPr>
            <a:r>
              <a:rPr lang="en-US" dirty="0"/>
              <a:t>WBSD’s Recycled Water</a:t>
            </a:r>
            <a:br>
              <a:rPr lang="en-US" dirty="0"/>
            </a:br>
            <a:r>
              <a:rPr lang="en-US" dirty="0"/>
              <a:t>	Rules &amp; Regulations</a:t>
            </a:r>
          </a:p>
        </p:txBody>
      </p:sp>
      <p:sp>
        <p:nvSpPr>
          <p:cNvPr id="5" name="Slide Number Placeholder 5">
            <a:extLst>
              <a:ext uri="{FF2B5EF4-FFF2-40B4-BE49-F238E27FC236}">
                <a16:creationId xmlns:a16="http://schemas.microsoft.com/office/drawing/2014/main" id="{9632604C-22D4-42F1-905B-BE4FE1479712}"/>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19</a:t>
            </a:fld>
            <a:endParaRPr lang="en-US"/>
          </a:p>
        </p:txBody>
      </p:sp>
      <p:sp>
        <p:nvSpPr>
          <p:cNvPr id="4" name="Rectangle 3">
            <a:extLst>
              <a:ext uri="{FF2B5EF4-FFF2-40B4-BE49-F238E27FC236}">
                <a16:creationId xmlns:a16="http://schemas.microsoft.com/office/drawing/2014/main" id="{ECACF1EA-08E3-4855-9AC3-EED6D5358686}"/>
              </a:ext>
            </a:extLst>
          </p:cNvPr>
          <p:cNvSpPr/>
          <p:nvPr/>
        </p:nvSpPr>
        <p:spPr>
          <a:xfrm>
            <a:off x="8258742" y="4571357"/>
            <a:ext cx="2759322" cy="646331"/>
          </a:xfrm>
          <a:prstGeom prst="rect">
            <a:avLst/>
          </a:prstGeom>
          <a:solidFill>
            <a:srgbClr val="B31166"/>
          </a:solidFill>
        </p:spPr>
        <p:txBody>
          <a:bodyPr wrap="square">
            <a:spAutoFit/>
          </a:bodyPr>
          <a:lstStyle/>
          <a:p>
            <a:pPr algn="ctr"/>
            <a:r>
              <a:rPr lang="en-US" dirty="0">
                <a:solidFill>
                  <a:schemeClr val="bg1"/>
                </a:solidFill>
              </a:rPr>
              <a:t>Ongoing Monitoring &amp; Record Keeping</a:t>
            </a:r>
          </a:p>
        </p:txBody>
      </p:sp>
      <p:graphicFrame>
        <p:nvGraphicFramePr>
          <p:cNvPr id="15" name="Diagram 14">
            <a:extLst>
              <a:ext uri="{FF2B5EF4-FFF2-40B4-BE49-F238E27FC236}">
                <a16:creationId xmlns:a16="http://schemas.microsoft.com/office/drawing/2014/main" id="{8409688C-0509-4816-A6CB-8BA63C582328}"/>
              </a:ext>
            </a:extLst>
          </p:cNvPr>
          <p:cNvGraphicFramePr/>
          <p:nvPr>
            <p:extLst>
              <p:ext uri="{D42A27DB-BD31-4B8C-83A1-F6EECF244321}">
                <p14:modId xmlns:p14="http://schemas.microsoft.com/office/powerpoint/2010/main" val="4128694399"/>
              </p:ext>
            </p:extLst>
          </p:nvPr>
        </p:nvGraphicFramePr>
        <p:xfrm>
          <a:off x="321634" y="2507043"/>
          <a:ext cx="11295328" cy="117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24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914E-F532-49F6-88C0-C1274F4B1351}"/>
              </a:ext>
            </a:extLst>
          </p:cNvPr>
          <p:cNvSpPr>
            <a:spLocks noGrp="1"/>
          </p:cNvSpPr>
          <p:nvPr>
            <p:ph type="title"/>
          </p:nvPr>
        </p:nvSpPr>
        <p:spPr>
          <a:xfrm>
            <a:off x="675982" y="851748"/>
            <a:ext cx="8761413" cy="706964"/>
          </a:xfrm>
        </p:spPr>
        <p:txBody>
          <a:bodyPr/>
          <a:lstStyle/>
          <a:p>
            <a:r>
              <a:rPr lang="en-US"/>
              <a:t>Roles and Definitions</a:t>
            </a:r>
            <a:endParaRPr lang="en-US" dirty="0"/>
          </a:p>
        </p:txBody>
      </p:sp>
      <p:sp>
        <p:nvSpPr>
          <p:cNvPr id="3" name="Content Placeholder 2">
            <a:extLst>
              <a:ext uri="{FF2B5EF4-FFF2-40B4-BE49-F238E27FC236}">
                <a16:creationId xmlns:a16="http://schemas.microsoft.com/office/drawing/2014/main" id="{B0CDE19C-833B-45E1-BFAA-DBADFB5667EC}"/>
              </a:ext>
            </a:extLst>
          </p:cNvPr>
          <p:cNvSpPr>
            <a:spLocks noGrp="1"/>
          </p:cNvSpPr>
          <p:nvPr>
            <p:ph idx="1"/>
          </p:nvPr>
        </p:nvSpPr>
        <p:spPr>
          <a:xfrm>
            <a:off x="1154954" y="2603499"/>
            <a:ext cx="10470989" cy="4254501"/>
          </a:xfrm>
        </p:spPr>
        <p:txBody>
          <a:bodyPr>
            <a:normAutofit fontScale="92500" lnSpcReduction="10000"/>
          </a:bodyPr>
          <a:lstStyle/>
          <a:p>
            <a:r>
              <a:rPr lang="en-US" sz="3000" u="sng" dirty="0"/>
              <a:t>Menlo Park Municipal Water District</a:t>
            </a:r>
          </a:p>
          <a:p>
            <a:pPr marL="457200" lvl="1" indent="0">
              <a:buNone/>
            </a:pPr>
            <a:r>
              <a:rPr lang="en-US" sz="2000" dirty="0"/>
              <a:t>- Potable water distributor (domestic and fire suppression)</a:t>
            </a:r>
          </a:p>
          <a:p>
            <a:r>
              <a:rPr lang="en-US" sz="3000" u="sng" dirty="0"/>
              <a:t>West Bay Sanitary District</a:t>
            </a:r>
          </a:p>
          <a:p>
            <a:pPr marL="457200" lvl="1" indent="0">
              <a:buNone/>
            </a:pPr>
            <a:r>
              <a:rPr lang="en-US" sz="2000" dirty="0"/>
              <a:t>- Wastewater collections and treatment</a:t>
            </a:r>
          </a:p>
          <a:p>
            <a:pPr marL="457200" lvl="1" indent="0">
              <a:buNone/>
            </a:pPr>
            <a:r>
              <a:rPr lang="en-US" sz="2000" dirty="0">
                <a:solidFill>
                  <a:schemeClr val="accent6">
                    <a:lumMod val="50000"/>
                  </a:schemeClr>
                </a:solidFill>
              </a:rPr>
              <a:t>- Recycled water producer and distributor</a:t>
            </a:r>
          </a:p>
          <a:p>
            <a:r>
              <a:rPr lang="en-US" sz="3000" u="sng" dirty="0"/>
              <a:t>Customer</a:t>
            </a:r>
          </a:p>
          <a:p>
            <a:pPr marL="457200" lvl="1" indent="0">
              <a:buNone/>
            </a:pPr>
            <a:r>
              <a:rPr lang="en-US" sz="2200" dirty="0"/>
              <a:t>- Site utilizing recycled water through agreement with WBSD</a:t>
            </a:r>
          </a:p>
          <a:p>
            <a:r>
              <a:rPr lang="en-US" sz="3000" u="sng" dirty="0"/>
              <a:t>Site Supervisor</a:t>
            </a:r>
          </a:p>
          <a:p>
            <a:pPr marL="457200" lvl="1" indent="0">
              <a:buNone/>
            </a:pPr>
            <a:r>
              <a:rPr lang="en-US" sz="2000" dirty="0"/>
              <a:t>- Responsible for the use of recycled water on the customer site</a:t>
            </a:r>
          </a:p>
        </p:txBody>
      </p:sp>
      <p:sp>
        <p:nvSpPr>
          <p:cNvPr id="4" name="Slide Number Placeholder 5">
            <a:extLst>
              <a:ext uri="{FF2B5EF4-FFF2-40B4-BE49-F238E27FC236}">
                <a16:creationId xmlns:a16="http://schemas.microsoft.com/office/drawing/2014/main" id="{EAD2F9F5-2C5F-41A3-84C8-4AD5888749BE}"/>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2</a:t>
            </a:fld>
            <a:endParaRPr lang="en-US" dirty="0"/>
          </a:p>
        </p:txBody>
      </p:sp>
      <p:pic>
        <p:nvPicPr>
          <p:cNvPr id="5" name="Picture 4" descr="V:\projects\0600 - San Clemente\0600-001 - RW Retrofits\B. Project Work\2. City Sites\1.2 Rancho San Clemente Park\Site Photos\2014FEB05 (32).JPG">
            <a:extLst>
              <a:ext uri="{FF2B5EF4-FFF2-40B4-BE49-F238E27FC236}">
                <a16:creationId xmlns:a16="http://schemas.microsoft.com/office/drawing/2014/main" id="{60F35AF7-131D-4741-AD02-97204D11AD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9772" y="3429000"/>
            <a:ext cx="2150762" cy="286825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Oval 75">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Shape 79">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82"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84"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6072776" cy="1622322"/>
          </a:xfrm>
        </p:spPr>
        <p:txBody>
          <a:bodyPr>
            <a:normAutofit/>
          </a:bodyPr>
          <a:lstStyle/>
          <a:p>
            <a:pPr eaLnBrk="1" hangingPunct="1">
              <a:defRPr/>
            </a:pPr>
            <a:r>
              <a:rPr lang="en-US" dirty="0">
                <a:solidFill>
                  <a:schemeClr val="tx1"/>
                </a:solidFill>
              </a:rPr>
              <a:t>California Code of Regulations – Title 17</a:t>
            </a:r>
          </a:p>
        </p:txBody>
      </p:sp>
      <p:pic>
        <p:nvPicPr>
          <p:cNvPr id="410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
          <a:stretch/>
        </p:blipFill>
        <p:spPr bwMode="auto">
          <a:xfrm>
            <a:off x="7418225" y="645107"/>
            <a:ext cx="4125318" cy="2710388"/>
          </a:xfrm>
          <a:prstGeom prst="rect">
            <a:avLst/>
          </a:prstGeom>
          <a:noFill/>
        </p:spPr>
      </p:pic>
      <p:sp>
        <p:nvSpPr>
          <p:cNvPr id="86" name="Rectangle 85">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E0A9CDBC-2B68-4A2D-B79E-2800755A8455}"/>
              </a:ext>
            </a:extLst>
          </p:cNvPr>
          <p:cNvSpPr>
            <a:spLocks noGrp="1"/>
          </p:cNvSpPr>
          <p:nvPr>
            <p:ph idx="1"/>
          </p:nvPr>
        </p:nvSpPr>
        <p:spPr>
          <a:xfrm>
            <a:off x="639098" y="2418735"/>
            <a:ext cx="6072776" cy="3811740"/>
          </a:xfrm>
        </p:spPr>
        <p:txBody>
          <a:bodyPr anchor="ctr">
            <a:normAutofit/>
          </a:bodyPr>
          <a:lstStyle/>
          <a:p>
            <a:r>
              <a:rPr lang="en-US" dirty="0">
                <a:solidFill>
                  <a:schemeClr val="tx1"/>
                </a:solidFill>
              </a:rPr>
              <a:t>Defines Responsibilities for Protection of Public Water Systems </a:t>
            </a:r>
          </a:p>
          <a:p>
            <a:r>
              <a:rPr lang="en-US" dirty="0">
                <a:solidFill>
                  <a:schemeClr val="tx1"/>
                </a:solidFill>
              </a:rPr>
              <a:t>Requires Site Supervisors</a:t>
            </a:r>
          </a:p>
          <a:p>
            <a:r>
              <a:rPr lang="en-US" dirty="0">
                <a:solidFill>
                  <a:schemeClr val="tx1"/>
                </a:solidFill>
              </a:rPr>
              <a:t>Identifies Location and Type of Backflow Protection based on degree of risk</a:t>
            </a:r>
          </a:p>
          <a:p>
            <a:pPr lvl="1">
              <a:buFont typeface="Wingdings" panose="05000000000000000000" pitchFamily="2" charset="2"/>
              <a:buChar char="§"/>
            </a:pPr>
            <a:r>
              <a:rPr lang="en-US" dirty="0">
                <a:solidFill>
                  <a:schemeClr val="tx1"/>
                </a:solidFill>
              </a:rPr>
              <a:t>Air-Gap</a:t>
            </a:r>
          </a:p>
          <a:p>
            <a:pPr lvl="1">
              <a:buFont typeface="Wingdings" panose="05000000000000000000" pitchFamily="2" charset="2"/>
              <a:buChar char="§"/>
            </a:pPr>
            <a:r>
              <a:rPr lang="en-US" dirty="0">
                <a:solidFill>
                  <a:schemeClr val="tx1"/>
                </a:solidFill>
              </a:rPr>
              <a:t>Reduced Pressure Principle Assembly(RPBA)</a:t>
            </a:r>
          </a:p>
          <a:p>
            <a:pPr lvl="1">
              <a:buFont typeface="Wingdings" panose="05000000000000000000" pitchFamily="2" charset="2"/>
              <a:buChar char="§"/>
            </a:pPr>
            <a:r>
              <a:rPr lang="en-US" dirty="0">
                <a:solidFill>
                  <a:schemeClr val="tx1"/>
                </a:solidFill>
              </a:rPr>
              <a:t>Double Check Valve Assembly (DC)</a:t>
            </a:r>
          </a:p>
        </p:txBody>
      </p:sp>
      <p:pic>
        <p:nvPicPr>
          <p:cNvPr id="1026" name="Picture 2" descr="\\rmcla\RMCLA\Projects\0132  West Basin MWD\0132-006 RW Customer Development\B. Project Work\1. Cust Dev\Lawndale HS\Site Photos\2011DEC08 (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
          <a:stretch/>
        </p:blipFill>
        <p:spPr bwMode="auto">
          <a:xfrm>
            <a:off x="7418226" y="3520086"/>
            <a:ext cx="4125316" cy="2710389"/>
          </a:xfrm>
          <a:prstGeom prst="rect">
            <a:avLst/>
          </a:prstGeom>
          <a:noFill/>
        </p:spPr>
      </p:pic>
      <p:sp>
        <p:nvSpPr>
          <p:cNvPr id="6" name="Slide Number Placeholder 5">
            <a:extLst>
              <a:ext uri="{FF2B5EF4-FFF2-40B4-BE49-F238E27FC236}">
                <a16:creationId xmlns:a16="http://schemas.microsoft.com/office/drawing/2014/main" id="{8F82E5BA-AA38-438C-9188-A122C7A5DE29}"/>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20</a:t>
            </a:fld>
            <a:endParaRPr lang="en-US">
              <a:solidFill>
                <a:schemeClr val="tx1"/>
              </a:solidFill>
            </a:endParaRPr>
          </a:p>
        </p:txBody>
      </p:sp>
    </p:spTree>
    <p:extLst>
      <p:ext uri="{BB962C8B-B14F-4D97-AF65-F5344CB8AC3E}">
        <p14:creationId xmlns:p14="http://schemas.microsoft.com/office/powerpoint/2010/main" val="260342578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335F11-74A2-4711-AC50-CBE410949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5">
            <a:extLst>
              <a:ext uri="{FF2B5EF4-FFF2-40B4-BE49-F238E27FC236}">
                <a16:creationId xmlns:a16="http://schemas.microsoft.com/office/drawing/2014/main" id="{1CB9A032-7D2A-4CEC-8222-E350EEBFE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59735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5" name="Freeform: Shape 74">
            <a:extLst>
              <a:ext uri="{FF2B5EF4-FFF2-40B4-BE49-F238E27FC236}">
                <a16:creationId xmlns:a16="http://schemas.microsoft.com/office/drawing/2014/main" id="{800D0616-B405-4CE3-8A73-14F11603E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00399" y="587569"/>
            <a:ext cx="6053670" cy="5682862"/>
          </a:xfrm>
          <a:custGeom>
            <a:avLst/>
            <a:gdLst>
              <a:gd name="connsiteX0" fmla="*/ 6053670 w 6053670"/>
              <a:gd name="connsiteY0" fmla="*/ 1098 h 5682862"/>
              <a:gd name="connsiteX1" fmla="*/ 6053670 w 6053670"/>
              <a:gd name="connsiteY1" fmla="*/ 1014925 h 5682862"/>
              <a:gd name="connsiteX2" fmla="*/ 6053670 w 6053670"/>
              <a:gd name="connsiteY2" fmla="*/ 1254558 h 5682862"/>
              <a:gd name="connsiteX3" fmla="*/ 6053670 w 6053670"/>
              <a:gd name="connsiteY3" fmla="*/ 5682862 h 5682862"/>
              <a:gd name="connsiteX4" fmla="*/ 0 w 6053670"/>
              <a:gd name="connsiteY4" fmla="*/ 5682862 h 5682862"/>
              <a:gd name="connsiteX5" fmla="*/ 0 w 6053670"/>
              <a:gd name="connsiteY5" fmla="*/ 1249853 h 5682862"/>
              <a:gd name="connsiteX6" fmla="*/ 0 w 6053670"/>
              <a:gd name="connsiteY6" fmla="*/ 1014925 h 5682862"/>
              <a:gd name="connsiteX7" fmla="*/ 0 w 6053670"/>
              <a:gd name="connsiteY7" fmla="*/ 0 h 5682862"/>
              <a:gd name="connsiteX8" fmla="*/ 35717 w 6053670"/>
              <a:gd name="connsiteY8" fmla="*/ 5488 h 5682862"/>
              <a:gd name="connsiteX9" fmla="*/ 140445 w 6053670"/>
              <a:gd name="connsiteY9" fmla="*/ 21641 h 5682862"/>
              <a:gd name="connsiteX10" fmla="*/ 216722 w 6053670"/>
              <a:gd name="connsiteY10" fmla="*/ 32932 h 5682862"/>
              <a:gd name="connsiteX11" fmla="*/ 307527 w 6053670"/>
              <a:gd name="connsiteY11" fmla="*/ 44850 h 5682862"/>
              <a:gd name="connsiteX12" fmla="*/ 415282 w 6053670"/>
              <a:gd name="connsiteY12" fmla="*/ 59121 h 5682862"/>
              <a:gd name="connsiteX13" fmla="*/ 534539 w 6053670"/>
              <a:gd name="connsiteY13" fmla="*/ 74175 h 5682862"/>
              <a:gd name="connsiteX14" fmla="*/ 668931 w 6053670"/>
              <a:gd name="connsiteY14" fmla="*/ 90014 h 5682862"/>
              <a:gd name="connsiteX15" fmla="*/ 815430 w 6053670"/>
              <a:gd name="connsiteY15" fmla="*/ 106794 h 5682862"/>
              <a:gd name="connsiteX16" fmla="*/ 974641 w 6053670"/>
              <a:gd name="connsiteY16" fmla="*/ 123574 h 5682862"/>
              <a:gd name="connsiteX17" fmla="*/ 1144144 w 6053670"/>
              <a:gd name="connsiteY17" fmla="*/ 140667 h 5682862"/>
              <a:gd name="connsiteX18" fmla="*/ 1326965 w 6053670"/>
              <a:gd name="connsiteY18" fmla="*/ 156506 h 5682862"/>
              <a:gd name="connsiteX19" fmla="*/ 1518261 w 6053670"/>
              <a:gd name="connsiteY19" fmla="*/ 171717 h 5682862"/>
              <a:gd name="connsiteX20" fmla="*/ 1720453 w 6053670"/>
              <a:gd name="connsiteY20" fmla="*/ 185518 h 5682862"/>
              <a:gd name="connsiteX21" fmla="*/ 1931121 w 6053670"/>
              <a:gd name="connsiteY21" fmla="*/ 198690 h 5682862"/>
              <a:gd name="connsiteX22" fmla="*/ 2150869 w 6053670"/>
              <a:gd name="connsiteY22" fmla="*/ 211079 h 5682862"/>
              <a:gd name="connsiteX23" fmla="*/ 2263467 w 6053670"/>
              <a:gd name="connsiteY23" fmla="*/ 215470 h 5682862"/>
              <a:gd name="connsiteX24" fmla="*/ 2378487 w 6053670"/>
              <a:gd name="connsiteY24" fmla="*/ 220332 h 5682862"/>
              <a:gd name="connsiteX25" fmla="*/ 2495323 w 6053670"/>
              <a:gd name="connsiteY25" fmla="*/ 224879 h 5682862"/>
              <a:gd name="connsiteX26" fmla="*/ 2612764 w 6053670"/>
              <a:gd name="connsiteY26" fmla="*/ 227859 h 5682862"/>
              <a:gd name="connsiteX27" fmla="*/ 2732627 w 6053670"/>
              <a:gd name="connsiteY27" fmla="*/ 230525 h 5682862"/>
              <a:gd name="connsiteX28" fmla="*/ 2853700 w 6053670"/>
              <a:gd name="connsiteY28" fmla="*/ 233348 h 5682862"/>
              <a:gd name="connsiteX29" fmla="*/ 2977195 w 6053670"/>
              <a:gd name="connsiteY29" fmla="*/ 235229 h 5682862"/>
              <a:gd name="connsiteX30" fmla="*/ 3101901 w 6053670"/>
              <a:gd name="connsiteY30" fmla="*/ 235229 h 5682862"/>
              <a:gd name="connsiteX31" fmla="*/ 3227817 w 6053670"/>
              <a:gd name="connsiteY31" fmla="*/ 236170 h 5682862"/>
              <a:gd name="connsiteX32" fmla="*/ 3354944 w 6053670"/>
              <a:gd name="connsiteY32" fmla="*/ 235229 h 5682862"/>
              <a:gd name="connsiteX33" fmla="*/ 3483887 w 6053670"/>
              <a:gd name="connsiteY33" fmla="*/ 233348 h 5682862"/>
              <a:gd name="connsiteX34" fmla="*/ 3612830 w 6053670"/>
              <a:gd name="connsiteY34" fmla="*/ 231623 h 5682862"/>
              <a:gd name="connsiteX35" fmla="*/ 3743590 w 6053670"/>
              <a:gd name="connsiteY35" fmla="*/ 227859 h 5682862"/>
              <a:gd name="connsiteX36" fmla="*/ 3875560 w 6053670"/>
              <a:gd name="connsiteY36" fmla="*/ 223938 h 5682862"/>
              <a:gd name="connsiteX37" fmla="*/ 4007530 w 6053670"/>
              <a:gd name="connsiteY37" fmla="*/ 219391 h 5682862"/>
              <a:gd name="connsiteX38" fmla="*/ 4140710 w 6053670"/>
              <a:gd name="connsiteY38" fmla="*/ 212961 h 5682862"/>
              <a:gd name="connsiteX39" fmla="*/ 4275102 w 6053670"/>
              <a:gd name="connsiteY39" fmla="*/ 205277 h 5682862"/>
              <a:gd name="connsiteX40" fmla="*/ 4410098 w 6053670"/>
              <a:gd name="connsiteY40" fmla="*/ 197907 h 5682862"/>
              <a:gd name="connsiteX41" fmla="*/ 4545096 w 6053670"/>
              <a:gd name="connsiteY41" fmla="*/ 188498 h 5682862"/>
              <a:gd name="connsiteX42" fmla="*/ 4681909 w 6053670"/>
              <a:gd name="connsiteY42" fmla="*/ 177207 h 5682862"/>
              <a:gd name="connsiteX43" fmla="*/ 4816905 w 6053670"/>
              <a:gd name="connsiteY43" fmla="*/ 165916 h 5682862"/>
              <a:gd name="connsiteX44" fmla="*/ 4954323 w 6053670"/>
              <a:gd name="connsiteY44" fmla="*/ 152899 h 5682862"/>
              <a:gd name="connsiteX45" fmla="*/ 5092347 w 6053670"/>
              <a:gd name="connsiteY45" fmla="*/ 138629 h 5682862"/>
              <a:gd name="connsiteX46" fmla="*/ 5228555 w 6053670"/>
              <a:gd name="connsiteY46" fmla="*/ 123574 h 5682862"/>
              <a:gd name="connsiteX47" fmla="*/ 5366578 w 6053670"/>
              <a:gd name="connsiteY47" fmla="*/ 106010 h 5682862"/>
              <a:gd name="connsiteX48" fmla="*/ 5503997 w 6053670"/>
              <a:gd name="connsiteY48" fmla="*/ 87192 h 5682862"/>
              <a:gd name="connsiteX49" fmla="*/ 5642020 w 6053670"/>
              <a:gd name="connsiteY49" fmla="*/ 68530 h 5682862"/>
              <a:gd name="connsiteX50" fmla="*/ 5779438 w 6053670"/>
              <a:gd name="connsiteY50" fmla="*/ 46733 h 5682862"/>
              <a:gd name="connsiteX51" fmla="*/ 5916251 w 6053670"/>
              <a:gd name="connsiteY51" fmla="*/ 24464 h 568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682862">
                <a:moveTo>
                  <a:pt x="6053670" y="1098"/>
                </a:moveTo>
                <a:lnTo>
                  <a:pt x="6053670" y="1014925"/>
                </a:lnTo>
                <a:lnTo>
                  <a:pt x="6053670" y="1254558"/>
                </a:lnTo>
                <a:lnTo>
                  <a:pt x="6053670" y="5682862"/>
                </a:lnTo>
                <a:lnTo>
                  <a:pt x="0" y="5682862"/>
                </a:lnTo>
                <a:lnTo>
                  <a:pt x="0" y="1249853"/>
                </a:lnTo>
                <a:lnTo>
                  <a:pt x="0" y="1014925"/>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6E2FE09B-7419-43C3-85D2-C804F1BE3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5283359" cy="1622322"/>
          </a:xfrm>
        </p:spPr>
        <p:txBody>
          <a:bodyPr>
            <a:normAutofit/>
          </a:bodyPr>
          <a:lstStyle/>
          <a:p>
            <a:pPr>
              <a:defRPr/>
            </a:pPr>
            <a:r>
              <a:rPr lang="en-US" dirty="0">
                <a:solidFill>
                  <a:schemeClr val="tx1"/>
                </a:solidFill>
              </a:rPr>
              <a:t>California Code of Regulations – Title 22</a:t>
            </a:r>
          </a:p>
        </p:txBody>
      </p:sp>
      <p:sp>
        <p:nvSpPr>
          <p:cNvPr id="79" name="Rectangle 78">
            <a:extLst>
              <a:ext uri="{FF2B5EF4-FFF2-40B4-BE49-F238E27FC236}">
                <a16:creationId xmlns:a16="http://schemas.microsoft.com/office/drawing/2014/main" id="{BCDD2921-DE0D-4418-8566-F7F18DCB7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9098" y="2418735"/>
            <a:ext cx="5283359" cy="3811740"/>
          </a:xfrm>
        </p:spPr>
        <p:txBody>
          <a:bodyPr anchor="ctr">
            <a:normAutofit/>
          </a:bodyPr>
          <a:lstStyle/>
          <a:p>
            <a:pPr>
              <a:lnSpc>
                <a:spcPct val="90000"/>
              </a:lnSpc>
            </a:pPr>
            <a:r>
              <a:rPr lang="en-US" dirty="0">
                <a:solidFill>
                  <a:schemeClr val="tx1"/>
                </a:solidFill>
              </a:rPr>
              <a:t>Identifies Treatment and Effluent Quality Requirements</a:t>
            </a:r>
          </a:p>
          <a:p>
            <a:pPr>
              <a:lnSpc>
                <a:spcPct val="90000"/>
              </a:lnSpc>
            </a:pPr>
            <a:r>
              <a:rPr lang="en-US" dirty="0">
                <a:solidFill>
                  <a:schemeClr val="tx1"/>
                </a:solidFill>
              </a:rPr>
              <a:t>Defines Allowable Uses</a:t>
            </a:r>
          </a:p>
          <a:p>
            <a:pPr>
              <a:lnSpc>
                <a:spcPct val="90000"/>
              </a:lnSpc>
            </a:pPr>
            <a:r>
              <a:rPr lang="en-US" dirty="0">
                <a:solidFill>
                  <a:schemeClr val="tx1"/>
                </a:solidFill>
              </a:rPr>
              <a:t>Includes Use Area Requirements</a:t>
            </a:r>
          </a:p>
          <a:p>
            <a:pPr marL="800100" lvl="4" indent="-342900">
              <a:lnSpc>
                <a:spcPct val="90000"/>
              </a:lnSpc>
              <a:buFont typeface="Wingdings" panose="05000000000000000000" pitchFamily="2" charset="2"/>
              <a:buChar char="§"/>
            </a:pPr>
            <a:r>
              <a:rPr lang="en-US" dirty="0">
                <a:solidFill>
                  <a:schemeClr val="tx1"/>
                </a:solidFill>
              </a:rPr>
              <a:t>Runoff limitations</a:t>
            </a:r>
          </a:p>
          <a:p>
            <a:pPr marL="800100" lvl="4" indent="-342900">
              <a:lnSpc>
                <a:spcPct val="90000"/>
              </a:lnSpc>
              <a:buFont typeface="Wingdings" panose="05000000000000000000" pitchFamily="2" charset="2"/>
              <a:buChar char="§"/>
            </a:pPr>
            <a:r>
              <a:rPr lang="en-US" dirty="0">
                <a:solidFill>
                  <a:schemeClr val="tx1"/>
                </a:solidFill>
              </a:rPr>
              <a:t>Overspray</a:t>
            </a:r>
          </a:p>
          <a:p>
            <a:pPr marL="800100" lvl="4" indent="-342900">
              <a:lnSpc>
                <a:spcPct val="90000"/>
              </a:lnSpc>
              <a:buFont typeface="Wingdings" panose="05000000000000000000" pitchFamily="2" charset="2"/>
              <a:buChar char="§"/>
            </a:pPr>
            <a:r>
              <a:rPr lang="en-US" dirty="0">
                <a:solidFill>
                  <a:schemeClr val="tx1"/>
                </a:solidFill>
              </a:rPr>
              <a:t>Signage</a:t>
            </a:r>
          </a:p>
          <a:p>
            <a:pPr marL="342900" lvl="3" indent="-342900">
              <a:lnSpc>
                <a:spcPct val="90000"/>
              </a:lnSpc>
            </a:pPr>
            <a:r>
              <a:rPr lang="en-US" sz="1800" dirty="0">
                <a:solidFill>
                  <a:schemeClr val="tx1"/>
                </a:solidFill>
              </a:rPr>
              <a:t>Reporting and Record Keeping</a:t>
            </a:r>
          </a:p>
          <a:p>
            <a:pPr>
              <a:lnSpc>
                <a:spcPct val="90000"/>
              </a:lnSpc>
            </a:pPr>
            <a:r>
              <a:rPr lang="en-US" dirty="0">
                <a:solidFill>
                  <a:schemeClr val="tx1"/>
                </a:solidFill>
              </a:rPr>
              <a:t>Design Requirements</a:t>
            </a:r>
          </a:p>
          <a:p>
            <a:pPr>
              <a:lnSpc>
                <a:spcPct val="90000"/>
              </a:lnSpc>
            </a:pPr>
            <a:r>
              <a:rPr lang="en-US" dirty="0">
                <a:solidFill>
                  <a:schemeClr val="tx1"/>
                </a:solidFill>
              </a:rPr>
              <a:t>Inspection and Cross-Connection Testing</a:t>
            </a:r>
          </a:p>
          <a:p>
            <a:pPr>
              <a:lnSpc>
                <a:spcPct val="90000"/>
              </a:lnSpc>
            </a:pPr>
            <a:endParaRPr lang="en-US" dirty="0">
              <a:solidFill>
                <a:schemeClr val="tx1"/>
              </a:solidFill>
            </a:endParaRPr>
          </a:p>
        </p:txBody>
      </p:sp>
      <p:pic>
        <p:nvPicPr>
          <p:cNvPr id="6" name="Picture 2" descr="\\rmcla\RMCLA\Projects\0132  West Basin MWD\0132-006 RW Customer Development\B. Project Work\1. Cust Dev\Del Amo Medians\Site Photos\2012-5-03\2012-5-03 DelAmo (16).JPG">
            <a:extLst>
              <a:ext uri="{FF2B5EF4-FFF2-40B4-BE49-F238E27FC236}">
                <a16:creationId xmlns:a16="http://schemas.microsoft.com/office/drawing/2014/main" id="{5BCC3AEF-9FBE-4AC3-9BB2-BB6B35D216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03882" y="721228"/>
            <a:ext cx="4839661" cy="3133680"/>
          </a:xfrm>
          <a:prstGeom prst="rect">
            <a:avLst/>
          </a:prstGeom>
          <a:noFill/>
        </p:spPr>
      </p:pic>
      <p:pic>
        <p:nvPicPr>
          <p:cNvPr id="8" name="Picture 2" descr="C:\Users\kerickson\Desktop\X-Connection Testing Reports\DSCN3983.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flipH="1">
            <a:off x="6700545" y="4194430"/>
            <a:ext cx="2337171" cy="1934009"/>
          </a:xfrm>
          <a:prstGeom prst="rect">
            <a:avLst/>
          </a:prstGeom>
          <a:noFill/>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9206372" y="4384402"/>
            <a:ext cx="2337171" cy="1554066"/>
          </a:xfrm>
          <a:prstGeom prst="rect">
            <a:avLst/>
          </a:prstGeom>
          <a:solidFill>
            <a:schemeClr val="accent2"/>
          </a:solidFill>
        </p:spPr>
      </p:pic>
      <p:sp>
        <p:nvSpPr>
          <p:cNvPr id="7" name="Slide Number Placeholder 5">
            <a:extLst>
              <a:ext uri="{FF2B5EF4-FFF2-40B4-BE49-F238E27FC236}">
                <a16:creationId xmlns:a16="http://schemas.microsoft.com/office/drawing/2014/main" id="{C3517F59-B61A-4354-B570-839B33CF11AA}"/>
              </a:ext>
            </a:extLst>
          </p:cNvPr>
          <p:cNvSpPr txBox="1">
            <a:spLocks/>
          </p:cNvSpPr>
          <p:nvPr/>
        </p:nvSpPr>
        <p:spPr bwMode="gray">
          <a:xfrm>
            <a:off x="10352540" y="-128477"/>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21</a:t>
            </a:fld>
            <a:endParaRPr lang="en-US" dirty="0">
              <a:solidFill>
                <a:schemeClr val="tx1"/>
              </a:solidFill>
            </a:endParaRPr>
          </a:p>
        </p:txBody>
      </p:sp>
    </p:spTree>
    <p:extLst>
      <p:ext uri="{BB962C8B-B14F-4D97-AF65-F5344CB8AC3E}">
        <p14:creationId xmlns:p14="http://schemas.microsoft.com/office/powerpoint/2010/main" val="409091249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erickson\Desktop\X-Connection Testing Reports\Chili's Site\33960 Yucaipa Blvd\2011-11-10 (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71137" y="2237958"/>
            <a:ext cx="2468880" cy="1851660"/>
          </a:xfrm>
          <a:prstGeom prst="rect">
            <a:avLst/>
          </a:prstGeom>
          <a:noFill/>
          <a:ln w="28575">
            <a:solidFill>
              <a:schemeClr val="accent2">
                <a:lumMod val="75000"/>
              </a:schemeClr>
            </a:solidFill>
            <a:miter lim="800000"/>
            <a:headEnd/>
            <a:tailEnd/>
          </a:ln>
          <a:effectLst/>
        </p:spPr>
      </p:pic>
      <p:pic>
        <p:nvPicPr>
          <p:cNvPr id="3" name="Picture 2" descr="A picture containing wall, indoor, bathroom, object&#10;&#10;Description generated with very high confidence">
            <a:extLst>
              <a:ext uri="{FF2B5EF4-FFF2-40B4-BE49-F238E27FC236}">
                <a16:creationId xmlns:a16="http://schemas.microsoft.com/office/drawing/2014/main" id="{1EFDA498-812C-4911-9119-0A19ABDC1D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8153" y="3906455"/>
            <a:ext cx="2468880" cy="1567354"/>
          </a:xfrm>
          <a:prstGeom prst="rect">
            <a:avLst/>
          </a:prstGeom>
          <a:noFill/>
          <a:ln w="28575">
            <a:solidFill>
              <a:schemeClr val="accent2">
                <a:lumMod val="75000"/>
              </a:schemeClr>
            </a:solidFill>
            <a:miter lim="800000"/>
            <a:headEnd/>
            <a:tailEnd/>
          </a:ln>
          <a:effectLst/>
        </p:spPr>
      </p:pic>
      <p:sp>
        <p:nvSpPr>
          <p:cNvPr id="36866" name="Title 1"/>
          <p:cNvSpPr>
            <a:spLocks noGrp="1"/>
          </p:cNvSpPr>
          <p:nvPr>
            <p:ph type="title"/>
          </p:nvPr>
        </p:nvSpPr>
        <p:spPr>
          <a:xfrm>
            <a:off x="504968" y="498143"/>
            <a:ext cx="9874154" cy="1337481"/>
          </a:xfrm>
        </p:spPr>
        <p:txBody>
          <a:bodyPr/>
          <a:lstStyle/>
          <a:p>
            <a:pPr eaLnBrk="1" hangingPunct="1">
              <a:defRPr/>
            </a:pPr>
            <a:r>
              <a:rPr lang="en-US" dirty="0"/>
              <a:t>Dual Plumbing vs. Dual Source sites</a:t>
            </a:r>
          </a:p>
        </p:txBody>
      </p:sp>
      <p:sp>
        <p:nvSpPr>
          <p:cNvPr id="36867" name="Content Placeholder 2"/>
          <p:cNvSpPr>
            <a:spLocks noGrp="1"/>
          </p:cNvSpPr>
          <p:nvPr>
            <p:ph idx="1"/>
          </p:nvPr>
        </p:nvSpPr>
        <p:spPr>
          <a:xfrm>
            <a:off x="504967" y="2272351"/>
            <a:ext cx="8570793" cy="4585649"/>
          </a:xfrm>
        </p:spPr>
        <p:txBody>
          <a:bodyPr>
            <a:normAutofit/>
          </a:bodyPr>
          <a:lstStyle/>
          <a:p>
            <a:r>
              <a:rPr lang="en-US" sz="2400" dirty="0"/>
              <a:t>“</a:t>
            </a:r>
            <a:r>
              <a:rPr lang="en-US" sz="2400" b="1" u="sng" dirty="0"/>
              <a:t>Dual Source</a:t>
            </a:r>
            <a:r>
              <a:rPr lang="en-US" sz="2400" dirty="0"/>
              <a:t>” is a site where both potable and recycled water are used, but the definition of dual plumbed is not met (i.e., irrigation at a school/park or commercial bldg.)</a:t>
            </a:r>
          </a:p>
          <a:p>
            <a:pPr eaLnBrk="1" hangingPunct="1"/>
            <a:r>
              <a:rPr lang="en-US" sz="2400" dirty="0"/>
              <a:t>“</a:t>
            </a:r>
            <a:r>
              <a:rPr lang="en-US" sz="2400" b="1" u="sng" dirty="0"/>
              <a:t>Dual Plumbed</a:t>
            </a:r>
            <a:r>
              <a:rPr lang="en-US" sz="2400" dirty="0"/>
              <a:t>” means a system that uses separate piping within a facility, where recycled water is used:</a:t>
            </a:r>
          </a:p>
          <a:p>
            <a:pPr lvl="1" eaLnBrk="1" hangingPunct="1">
              <a:buFont typeface="Arial" charset="0"/>
              <a:buChar char="•"/>
            </a:pPr>
            <a:r>
              <a:rPr lang="en-US" sz="2400" dirty="0"/>
              <a:t>To serve plumbing outlets (toilets) within a building</a:t>
            </a:r>
          </a:p>
          <a:p>
            <a:pPr lvl="1" eaLnBrk="1" hangingPunct="1">
              <a:buFont typeface="Arial" charset="0"/>
              <a:buChar char="•"/>
            </a:pPr>
            <a:r>
              <a:rPr lang="en-US" sz="2400" dirty="0"/>
              <a:t>For outdoor landscape irrigation at individual residences</a:t>
            </a:r>
          </a:p>
          <a:p>
            <a:pPr lvl="1"/>
            <a:endParaRPr lang="en-US" sz="2000" dirty="0">
              <a:solidFill>
                <a:schemeClr val="accent2"/>
              </a:solidFill>
            </a:endParaRPr>
          </a:p>
        </p:txBody>
      </p:sp>
      <p:pic>
        <p:nvPicPr>
          <p:cNvPr id="92162" name="Picture 2" descr="Front yards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31113" y="5208913"/>
            <a:ext cx="2468880" cy="1573911"/>
          </a:xfrm>
          <a:prstGeom prst="rect">
            <a:avLst/>
          </a:prstGeom>
          <a:noFill/>
          <a:ln w="28575">
            <a:solidFill>
              <a:schemeClr val="accent2">
                <a:lumMod val="75000"/>
              </a:schemeClr>
            </a:solidFill>
            <a:miter lim="800000"/>
            <a:headEnd/>
            <a:tailEnd/>
          </a:ln>
          <a:effectLst/>
        </p:spPr>
      </p:pic>
      <p:sp>
        <p:nvSpPr>
          <p:cNvPr id="7" name="Slide Number Placeholder 5">
            <a:extLst>
              <a:ext uri="{FF2B5EF4-FFF2-40B4-BE49-F238E27FC236}">
                <a16:creationId xmlns:a16="http://schemas.microsoft.com/office/drawing/2014/main" id="{2771B3BD-A611-47D7-906B-B6141146B09F}"/>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22</a:t>
            </a:fld>
            <a:endParaRPr lang="en-US"/>
          </a:p>
        </p:txBody>
      </p:sp>
    </p:spTree>
    <p:extLst>
      <p:ext uri="{BB962C8B-B14F-4D97-AF65-F5344CB8AC3E}">
        <p14:creationId xmlns:p14="http://schemas.microsoft.com/office/powerpoint/2010/main" val="134447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8" name="Rectangle 7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7890" name="Title 1"/>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dirty="0">
                <a:solidFill>
                  <a:schemeClr val="tx1"/>
                </a:solidFill>
              </a:rPr>
              <a:t>Potable Water Supply Protection</a:t>
            </a:r>
          </a:p>
        </p:txBody>
      </p:sp>
      <p:sp>
        <p:nvSpPr>
          <p:cNvPr id="2" name="Text Placeholder 1">
            <a:extLst>
              <a:ext uri="{FF2B5EF4-FFF2-40B4-BE49-F238E27FC236}">
                <a16:creationId xmlns:a16="http://schemas.microsoft.com/office/drawing/2014/main" id="{7062B8EB-8EEC-4D42-A1B9-40BB24C8ABD9}"/>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dirty="0"/>
          </a:p>
        </p:txBody>
      </p:sp>
      <p:cxnSp>
        <p:nvCxnSpPr>
          <p:cNvPr id="81" name="Straight Connector 8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E10ACF1-5161-4533-A5A4-9A56C53B148B}"/>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23</a:t>
            </a:fld>
            <a:endParaRPr lang="en-US">
              <a:solidFill>
                <a:schemeClr val="tx1"/>
              </a:solidFill>
            </a:endParaRPr>
          </a:p>
        </p:txBody>
      </p:sp>
      <p:pic>
        <p:nvPicPr>
          <p:cNvPr id="13" name="Picture 12" descr="A picture containing grass, outdoor, sign, sitting&#10;&#10;Description automatically generated">
            <a:extLst>
              <a:ext uri="{FF2B5EF4-FFF2-40B4-BE49-F238E27FC236}">
                <a16:creationId xmlns:a16="http://schemas.microsoft.com/office/drawing/2014/main" id="{F62D4944-14D6-4420-BABA-A974D5187C2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114099170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E67E5C0-3042-4C61-8EE9-829FEACD44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C7DA7A0B-678B-4813-A176-84096D0DE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A94EF64F-82F6-4FC0-B383-38CED28D5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C3588B7-2819-45C1-8C93-8CD6BE6CC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3A00248-F8A4-44C5-9F63-503B488F6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B463EEF5-2974-4531-8DC5-B06D96A50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44D6724A-85D5-4569-AA26-44FC20A7E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323A527B-54E8-4BD3-BE65-D26BCC407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615FAD72-4155-4DAD-9E7D-121181DCE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AA74C96A-64B1-461D-A7E3-ECE551486E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ED05303F-76A0-4A6D-A9E4-F91DD1DA4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4335F11-74A2-4711-AC50-CBE410949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8" name="Freeform 5">
            <a:extLst>
              <a:ext uri="{FF2B5EF4-FFF2-40B4-BE49-F238E27FC236}">
                <a16:creationId xmlns:a16="http://schemas.microsoft.com/office/drawing/2014/main" id="{1CB9A032-7D2A-4CEC-8222-E350EEBFE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59735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90" name="Freeform: Shape 89">
            <a:extLst>
              <a:ext uri="{FF2B5EF4-FFF2-40B4-BE49-F238E27FC236}">
                <a16:creationId xmlns:a16="http://schemas.microsoft.com/office/drawing/2014/main" id="{800D0616-B405-4CE3-8A73-14F11603E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00399" y="587569"/>
            <a:ext cx="6053670" cy="5682862"/>
          </a:xfrm>
          <a:custGeom>
            <a:avLst/>
            <a:gdLst>
              <a:gd name="connsiteX0" fmla="*/ 6053670 w 6053670"/>
              <a:gd name="connsiteY0" fmla="*/ 1098 h 5682862"/>
              <a:gd name="connsiteX1" fmla="*/ 6053670 w 6053670"/>
              <a:gd name="connsiteY1" fmla="*/ 1014925 h 5682862"/>
              <a:gd name="connsiteX2" fmla="*/ 6053670 w 6053670"/>
              <a:gd name="connsiteY2" fmla="*/ 1254558 h 5682862"/>
              <a:gd name="connsiteX3" fmla="*/ 6053670 w 6053670"/>
              <a:gd name="connsiteY3" fmla="*/ 5682862 h 5682862"/>
              <a:gd name="connsiteX4" fmla="*/ 0 w 6053670"/>
              <a:gd name="connsiteY4" fmla="*/ 5682862 h 5682862"/>
              <a:gd name="connsiteX5" fmla="*/ 0 w 6053670"/>
              <a:gd name="connsiteY5" fmla="*/ 1249853 h 5682862"/>
              <a:gd name="connsiteX6" fmla="*/ 0 w 6053670"/>
              <a:gd name="connsiteY6" fmla="*/ 1014925 h 5682862"/>
              <a:gd name="connsiteX7" fmla="*/ 0 w 6053670"/>
              <a:gd name="connsiteY7" fmla="*/ 0 h 5682862"/>
              <a:gd name="connsiteX8" fmla="*/ 35717 w 6053670"/>
              <a:gd name="connsiteY8" fmla="*/ 5488 h 5682862"/>
              <a:gd name="connsiteX9" fmla="*/ 140445 w 6053670"/>
              <a:gd name="connsiteY9" fmla="*/ 21641 h 5682862"/>
              <a:gd name="connsiteX10" fmla="*/ 216722 w 6053670"/>
              <a:gd name="connsiteY10" fmla="*/ 32932 h 5682862"/>
              <a:gd name="connsiteX11" fmla="*/ 307527 w 6053670"/>
              <a:gd name="connsiteY11" fmla="*/ 44850 h 5682862"/>
              <a:gd name="connsiteX12" fmla="*/ 415282 w 6053670"/>
              <a:gd name="connsiteY12" fmla="*/ 59121 h 5682862"/>
              <a:gd name="connsiteX13" fmla="*/ 534539 w 6053670"/>
              <a:gd name="connsiteY13" fmla="*/ 74175 h 5682862"/>
              <a:gd name="connsiteX14" fmla="*/ 668931 w 6053670"/>
              <a:gd name="connsiteY14" fmla="*/ 90014 h 5682862"/>
              <a:gd name="connsiteX15" fmla="*/ 815430 w 6053670"/>
              <a:gd name="connsiteY15" fmla="*/ 106794 h 5682862"/>
              <a:gd name="connsiteX16" fmla="*/ 974641 w 6053670"/>
              <a:gd name="connsiteY16" fmla="*/ 123574 h 5682862"/>
              <a:gd name="connsiteX17" fmla="*/ 1144144 w 6053670"/>
              <a:gd name="connsiteY17" fmla="*/ 140667 h 5682862"/>
              <a:gd name="connsiteX18" fmla="*/ 1326965 w 6053670"/>
              <a:gd name="connsiteY18" fmla="*/ 156506 h 5682862"/>
              <a:gd name="connsiteX19" fmla="*/ 1518261 w 6053670"/>
              <a:gd name="connsiteY19" fmla="*/ 171717 h 5682862"/>
              <a:gd name="connsiteX20" fmla="*/ 1720453 w 6053670"/>
              <a:gd name="connsiteY20" fmla="*/ 185518 h 5682862"/>
              <a:gd name="connsiteX21" fmla="*/ 1931121 w 6053670"/>
              <a:gd name="connsiteY21" fmla="*/ 198690 h 5682862"/>
              <a:gd name="connsiteX22" fmla="*/ 2150869 w 6053670"/>
              <a:gd name="connsiteY22" fmla="*/ 211079 h 5682862"/>
              <a:gd name="connsiteX23" fmla="*/ 2263467 w 6053670"/>
              <a:gd name="connsiteY23" fmla="*/ 215470 h 5682862"/>
              <a:gd name="connsiteX24" fmla="*/ 2378487 w 6053670"/>
              <a:gd name="connsiteY24" fmla="*/ 220332 h 5682862"/>
              <a:gd name="connsiteX25" fmla="*/ 2495323 w 6053670"/>
              <a:gd name="connsiteY25" fmla="*/ 224879 h 5682862"/>
              <a:gd name="connsiteX26" fmla="*/ 2612764 w 6053670"/>
              <a:gd name="connsiteY26" fmla="*/ 227859 h 5682862"/>
              <a:gd name="connsiteX27" fmla="*/ 2732627 w 6053670"/>
              <a:gd name="connsiteY27" fmla="*/ 230525 h 5682862"/>
              <a:gd name="connsiteX28" fmla="*/ 2853700 w 6053670"/>
              <a:gd name="connsiteY28" fmla="*/ 233348 h 5682862"/>
              <a:gd name="connsiteX29" fmla="*/ 2977195 w 6053670"/>
              <a:gd name="connsiteY29" fmla="*/ 235229 h 5682862"/>
              <a:gd name="connsiteX30" fmla="*/ 3101901 w 6053670"/>
              <a:gd name="connsiteY30" fmla="*/ 235229 h 5682862"/>
              <a:gd name="connsiteX31" fmla="*/ 3227817 w 6053670"/>
              <a:gd name="connsiteY31" fmla="*/ 236170 h 5682862"/>
              <a:gd name="connsiteX32" fmla="*/ 3354944 w 6053670"/>
              <a:gd name="connsiteY32" fmla="*/ 235229 h 5682862"/>
              <a:gd name="connsiteX33" fmla="*/ 3483887 w 6053670"/>
              <a:gd name="connsiteY33" fmla="*/ 233348 h 5682862"/>
              <a:gd name="connsiteX34" fmla="*/ 3612830 w 6053670"/>
              <a:gd name="connsiteY34" fmla="*/ 231623 h 5682862"/>
              <a:gd name="connsiteX35" fmla="*/ 3743590 w 6053670"/>
              <a:gd name="connsiteY35" fmla="*/ 227859 h 5682862"/>
              <a:gd name="connsiteX36" fmla="*/ 3875560 w 6053670"/>
              <a:gd name="connsiteY36" fmla="*/ 223938 h 5682862"/>
              <a:gd name="connsiteX37" fmla="*/ 4007530 w 6053670"/>
              <a:gd name="connsiteY37" fmla="*/ 219391 h 5682862"/>
              <a:gd name="connsiteX38" fmla="*/ 4140710 w 6053670"/>
              <a:gd name="connsiteY38" fmla="*/ 212961 h 5682862"/>
              <a:gd name="connsiteX39" fmla="*/ 4275102 w 6053670"/>
              <a:gd name="connsiteY39" fmla="*/ 205277 h 5682862"/>
              <a:gd name="connsiteX40" fmla="*/ 4410098 w 6053670"/>
              <a:gd name="connsiteY40" fmla="*/ 197907 h 5682862"/>
              <a:gd name="connsiteX41" fmla="*/ 4545096 w 6053670"/>
              <a:gd name="connsiteY41" fmla="*/ 188498 h 5682862"/>
              <a:gd name="connsiteX42" fmla="*/ 4681909 w 6053670"/>
              <a:gd name="connsiteY42" fmla="*/ 177207 h 5682862"/>
              <a:gd name="connsiteX43" fmla="*/ 4816905 w 6053670"/>
              <a:gd name="connsiteY43" fmla="*/ 165916 h 5682862"/>
              <a:gd name="connsiteX44" fmla="*/ 4954323 w 6053670"/>
              <a:gd name="connsiteY44" fmla="*/ 152899 h 5682862"/>
              <a:gd name="connsiteX45" fmla="*/ 5092347 w 6053670"/>
              <a:gd name="connsiteY45" fmla="*/ 138629 h 5682862"/>
              <a:gd name="connsiteX46" fmla="*/ 5228555 w 6053670"/>
              <a:gd name="connsiteY46" fmla="*/ 123574 h 5682862"/>
              <a:gd name="connsiteX47" fmla="*/ 5366578 w 6053670"/>
              <a:gd name="connsiteY47" fmla="*/ 106010 h 5682862"/>
              <a:gd name="connsiteX48" fmla="*/ 5503997 w 6053670"/>
              <a:gd name="connsiteY48" fmla="*/ 87192 h 5682862"/>
              <a:gd name="connsiteX49" fmla="*/ 5642020 w 6053670"/>
              <a:gd name="connsiteY49" fmla="*/ 68530 h 5682862"/>
              <a:gd name="connsiteX50" fmla="*/ 5779438 w 6053670"/>
              <a:gd name="connsiteY50" fmla="*/ 46733 h 5682862"/>
              <a:gd name="connsiteX51" fmla="*/ 5916251 w 6053670"/>
              <a:gd name="connsiteY51" fmla="*/ 24464 h 568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682862">
                <a:moveTo>
                  <a:pt x="6053670" y="1098"/>
                </a:moveTo>
                <a:lnTo>
                  <a:pt x="6053670" y="1014925"/>
                </a:lnTo>
                <a:lnTo>
                  <a:pt x="6053670" y="1254558"/>
                </a:lnTo>
                <a:lnTo>
                  <a:pt x="6053670" y="5682862"/>
                </a:lnTo>
                <a:lnTo>
                  <a:pt x="0" y="5682862"/>
                </a:lnTo>
                <a:lnTo>
                  <a:pt x="0" y="1249853"/>
                </a:lnTo>
                <a:lnTo>
                  <a:pt x="0" y="1014925"/>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92" name="Freeform 5">
            <a:extLst>
              <a:ext uri="{FF2B5EF4-FFF2-40B4-BE49-F238E27FC236}">
                <a16:creationId xmlns:a16="http://schemas.microsoft.com/office/drawing/2014/main" id="{6E2FE09B-7419-43C3-85D2-C804F1BE3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413" name="Rectangle 2"/>
          <p:cNvSpPr>
            <a:spLocks noChangeArrowheads="1"/>
          </p:cNvSpPr>
          <p:nvPr/>
        </p:nvSpPr>
        <p:spPr bwMode="auto">
          <a:xfrm>
            <a:off x="639098" y="629265"/>
            <a:ext cx="5283359" cy="1622322"/>
          </a:xfrm>
          <a:prstGeom prst="rect">
            <a:avLst/>
          </a:prstGeom>
        </p:spPr>
        <p:txBody>
          <a:bodyPr vert="horz" lIns="91440" tIns="45720" rIns="91440" bIns="45720" rtlCol="0" anchor="ctr">
            <a:normAutofit/>
          </a:bodyPr>
          <a:lstStyle/>
          <a:p>
            <a:pPr>
              <a:spcBef>
                <a:spcPct val="0"/>
              </a:spcBef>
              <a:spcAft>
                <a:spcPts val="600"/>
              </a:spcAft>
              <a:defRPr/>
            </a:pPr>
            <a:r>
              <a:rPr lang="en-US" sz="3600" b="0" i="0" kern="1200">
                <a:latin typeface="+mj-lt"/>
                <a:ea typeface="+mj-ea"/>
                <a:cs typeface="+mj-cs"/>
              </a:rPr>
              <a:t>Backflow Devices</a:t>
            </a:r>
          </a:p>
        </p:txBody>
      </p:sp>
      <p:sp>
        <p:nvSpPr>
          <p:cNvPr id="94" name="Rectangle 93">
            <a:extLst>
              <a:ext uri="{FF2B5EF4-FFF2-40B4-BE49-F238E27FC236}">
                <a16:creationId xmlns:a16="http://schemas.microsoft.com/office/drawing/2014/main" id="{BCDD2921-DE0D-4418-8566-F7F18DCB7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962" name="Rectangle 3"/>
          <p:cNvSpPr>
            <a:spLocks noGrp="1" noChangeArrowheads="1"/>
          </p:cNvSpPr>
          <p:nvPr>
            <p:ph idx="4294967295"/>
          </p:nvPr>
        </p:nvSpPr>
        <p:spPr>
          <a:xfrm>
            <a:off x="639098" y="2418735"/>
            <a:ext cx="5283359" cy="3811740"/>
          </a:xfrm>
        </p:spPr>
        <p:txBody>
          <a:bodyPr vert="horz" lIns="91440" tIns="45720" rIns="91440" bIns="45720" rtlCol="0" anchor="ctr">
            <a:normAutofit/>
          </a:bodyPr>
          <a:lstStyle/>
          <a:p>
            <a:r>
              <a:rPr lang="en-US">
                <a:solidFill>
                  <a:schemeClr val="tx1"/>
                </a:solidFill>
              </a:rPr>
              <a:t>Types (Title 17 defines)</a:t>
            </a:r>
          </a:p>
          <a:p>
            <a:pPr lvl="1"/>
            <a:r>
              <a:rPr lang="en-US">
                <a:solidFill>
                  <a:schemeClr val="tx1"/>
                </a:solidFill>
              </a:rPr>
              <a:t>Air Gap Separation</a:t>
            </a:r>
          </a:p>
          <a:p>
            <a:pPr lvl="1"/>
            <a:r>
              <a:rPr lang="en-US">
                <a:solidFill>
                  <a:schemeClr val="tx1"/>
                </a:solidFill>
              </a:rPr>
              <a:t>Reduced Pressure Principle </a:t>
            </a:r>
            <a:br>
              <a:rPr lang="en-US">
                <a:solidFill>
                  <a:schemeClr val="tx1"/>
                </a:solidFill>
              </a:rPr>
            </a:br>
            <a:r>
              <a:rPr lang="en-US">
                <a:solidFill>
                  <a:schemeClr val="tx1"/>
                </a:solidFill>
              </a:rPr>
              <a:t>Backflow Assembly (RPBA)</a:t>
            </a:r>
          </a:p>
          <a:p>
            <a:pPr lvl="1"/>
            <a:r>
              <a:rPr lang="en-US">
                <a:solidFill>
                  <a:schemeClr val="tx1"/>
                </a:solidFill>
              </a:rPr>
              <a:t>Double Check Valve Assembly (DC)</a:t>
            </a:r>
          </a:p>
        </p:txBody>
      </p:sp>
      <p:pic>
        <p:nvPicPr>
          <p:cNvPr id="5"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716441" y="645106"/>
            <a:ext cx="4814542" cy="3285925"/>
          </a:xfrm>
          <a:prstGeom prst="rect">
            <a:avLst/>
          </a:prstGeom>
          <a:noFill/>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700545" y="4189960"/>
            <a:ext cx="2337171" cy="1942949"/>
          </a:xfrm>
          <a:prstGeom prst="rect">
            <a:avLst/>
          </a:prstGeom>
          <a:noFill/>
        </p:spPr>
      </p:pic>
      <p:pic>
        <p:nvPicPr>
          <p:cNvPr id="6" name="Picture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206372" y="4325896"/>
            <a:ext cx="2337171" cy="1671077"/>
          </a:xfrm>
          <a:prstGeom prst="rect">
            <a:avLst/>
          </a:prstGeom>
          <a:noFill/>
        </p:spPr>
      </p:pic>
      <p:sp>
        <p:nvSpPr>
          <p:cNvPr id="7" name="Slide Number Placeholder 5">
            <a:extLst>
              <a:ext uri="{FF2B5EF4-FFF2-40B4-BE49-F238E27FC236}">
                <a16:creationId xmlns:a16="http://schemas.microsoft.com/office/drawing/2014/main" id="{26E5441C-7FF7-4E32-9940-2A183DB0DCDB}"/>
              </a:ext>
            </a:extLst>
          </p:cNvPr>
          <p:cNvSpPr txBox="1">
            <a:spLocks/>
          </p:cNvSpPr>
          <p:nvPr/>
        </p:nvSpPr>
        <p:spPr bwMode="gray">
          <a:xfrm>
            <a:off x="10352540" y="-129776"/>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24</a:t>
            </a:fld>
            <a:endParaRPr lang="en-US">
              <a:solidFill>
                <a:schemeClr val="tx1"/>
              </a:solidFill>
            </a:endParaRPr>
          </a:p>
        </p:txBody>
      </p:sp>
    </p:spTree>
    <p:extLst>
      <p:ext uri="{BB962C8B-B14F-4D97-AF65-F5344CB8AC3E}">
        <p14:creationId xmlns:p14="http://schemas.microsoft.com/office/powerpoint/2010/main" val="1121688723"/>
      </p:ext>
    </p:extLst>
  </p:cSld>
  <p:clrMapOvr>
    <a:overrideClrMapping bg1="dk1" tx1="lt1" bg2="dk2" tx2="lt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4966"/>
            <a:ext cx="9771208" cy="1354436"/>
          </a:xfrm>
        </p:spPr>
        <p:txBody>
          <a:bodyPr>
            <a:normAutofit/>
          </a:bodyPr>
          <a:lstStyle/>
          <a:p>
            <a:pPr eaLnBrk="1" hangingPunct="1">
              <a:defRPr/>
            </a:pPr>
            <a:r>
              <a:rPr lang="en-US" dirty="0"/>
              <a:t>Backflow Device Design Features </a:t>
            </a:r>
          </a:p>
        </p:txBody>
      </p:sp>
      <p:sp>
        <p:nvSpPr>
          <p:cNvPr id="3" name="Content Placeholder 2"/>
          <p:cNvSpPr>
            <a:spLocks noGrp="1"/>
          </p:cNvSpPr>
          <p:nvPr>
            <p:ph idx="1"/>
          </p:nvPr>
        </p:nvSpPr>
        <p:spPr>
          <a:xfrm>
            <a:off x="511524" y="2465563"/>
            <a:ext cx="5223681" cy="3433259"/>
          </a:xfrm>
        </p:spPr>
        <p:txBody>
          <a:bodyPr/>
          <a:lstStyle/>
          <a:p>
            <a:pPr eaLnBrk="1" hangingPunct="1"/>
            <a:r>
              <a:rPr lang="en-US" sz="2400" dirty="0"/>
              <a:t>Air Gap Separation</a:t>
            </a:r>
          </a:p>
          <a:p>
            <a:pPr eaLnBrk="1" hangingPunct="1"/>
            <a:r>
              <a:rPr lang="en-US" sz="2400" dirty="0"/>
              <a:t>Reduced Pressure Principle Assembly (RPBA)</a:t>
            </a:r>
          </a:p>
          <a:p>
            <a:pPr eaLnBrk="1" hangingPunct="1"/>
            <a:r>
              <a:rPr lang="en-US" sz="2400" dirty="0"/>
              <a:t>Double Check Valve Assembly</a:t>
            </a:r>
          </a:p>
          <a:p>
            <a:pPr marL="0" indent="0">
              <a:buNone/>
            </a:pPr>
            <a:endParaRPr lang="en-US" dirty="0"/>
          </a:p>
        </p:txBody>
      </p:sp>
      <p:pic>
        <p:nvPicPr>
          <p:cNvPr id="4" name="Picture 6" descr="C:\Documents and Settings\sgoldman\My Documents\temp\rp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9583" y="1881051"/>
            <a:ext cx="4721225" cy="24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a:stretch/>
        </p:blipFill>
        <p:spPr bwMode="auto">
          <a:xfrm>
            <a:off x="6967680" y="4173072"/>
            <a:ext cx="3556826" cy="237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1963094" y="4496937"/>
            <a:ext cx="4702580" cy="2116408"/>
            <a:chOff x="3124200" y="3505200"/>
            <a:chExt cx="6794450" cy="3112322"/>
          </a:xfrm>
        </p:grpSpPr>
        <p:sp>
          <p:nvSpPr>
            <p:cNvPr id="7" name="AutoShape 4"/>
            <p:cNvSpPr>
              <a:spLocks noChangeArrowheads="1"/>
            </p:cNvSpPr>
            <p:nvPr/>
          </p:nvSpPr>
          <p:spPr bwMode="auto">
            <a:xfrm>
              <a:off x="3962400" y="4717283"/>
              <a:ext cx="1831975" cy="1900239"/>
            </a:xfrm>
            <a:prstGeom prst="can">
              <a:avLst>
                <a:gd name="adj" fmla="val 25932"/>
              </a:avLst>
            </a:prstGeom>
            <a:solidFill>
              <a:schemeClr val="bg1">
                <a:lumMod val="95000"/>
              </a:schemeClr>
            </a:solidFill>
            <a:ln w="9525">
              <a:solidFill>
                <a:schemeClr val="tx1"/>
              </a:solidFill>
              <a:round/>
              <a:headEnd/>
              <a:tailEnd/>
            </a:ln>
          </p:spPr>
          <p:txBody>
            <a:bodyPr wrap="none" anchor="ctr"/>
            <a:lstStyle/>
            <a:p>
              <a:endParaRPr lang="en-US"/>
            </a:p>
          </p:txBody>
        </p:sp>
        <p:sp>
          <p:nvSpPr>
            <p:cNvPr id="8" name="Line 5"/>
            <p:cNvSpPr>
              <a:spLocks noChangeShapeType="1"/>
            </p:cNvSpPr>
            <p:nvPr/>
          </p:nvSpPr>
          <p:spPr bwMode="auto">
            <a:xfrm>
              <a:off x="5788925" y="6131257"/>
              <a:ext cx="1447800"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9" name="Line 6"/>
            <p:cNvSpPr>
              <a:spLocks noChangeShapeType="1"/>
            </p:cNvSpPr>
            <p:nvPr/>
          </p:nvSpPr>
          <p:spPr bwMode="auto">
            <a:xfrm>
              <a:off x="3124200" y="3505200"/>
              <a:ext cx="1676400" cy="0"/>
            </a:xfrm>
            <a:prstGeom prst="line">
              <a:avLst/>
            </a:prstGeom>
            <a:noFill/>
            <a:ln w="76200">
              <a:solidFill>
                <a:srgbClr val="00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4800600" y="3505200"/>
              <a:ext cx="0" cy="457200"/>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8"/>
            <p:cNvSpPr txBox="1">
              <a:spLocks noChangeArrowheads="1"/>
            </p:cNvSpPr>
            <p:nvPr/>
          </p:nvSpPr>
          <p:spPr bwMode="auto">
            <a:xfrm>
              <a:off x="5021999" y="3581400"/>
              <a:ext cx="2434657" cy="44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99FF"/>
                  </a:solidFill>
                </a:rPr>
                <a:t>Potable water</a:t>
              </a:r>
            </a:p>
          </p:txBody>
        </p:sp>
        <p:sp>
          <p:nvSpPr>
            <p:cNvPr id="12" name="Text Box 9"/>
            <p:cNvSpPr txBox="1">
              <a:spLocks noChangeArrowheads="1"/>
            </p:cNvSpPr>
            <p:nvPr/>
          </p:nvSpPr>
          <p:spPr bwMode="auto">
            <a:xfrm>
              <a:off x="7385050" y="5915168"/>
              <a:ext cx="2533600" cy="44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7030A0"/>
                  </a:solidFill>
                </a:rPr>
                <a:t>To RW system</a:t>
              </a:r>
            </a:p>
          </p:txBody>
        </p:sp>
        <p:sp>
          <p:nvSpPr>
            <p:cNvPr id="13" name="AutoShape 10"/>
            <p:cNvSpPr>
              <a:spLocks/>
            </p:cNvSpPr>
            <p:nvPr/>
          </p:nvSpPr>
          <p:spPr bwMode="auto">
            <a:xfrm>
              <a:off x="4816475" y="4002088"/>
              <a:ext cx="152400" cy="609600"/>
            </a:xfrm>
            <a:prstGeom prst="rightBrace">
              <a:avLst>
                <a:gd name="adj1" fmla="val 33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Text Box 11"/>
            <p:cNvSpPr txBox="1">
              <a:spLocks noChangeArrowheads="1"/>
            </p:cNvSpPr>
            <p:nvPr/>
          </p:nvSpPr>
          <p:spPr bwMode="auto">
            <a:xfrm>
              <a:off x="5029198" y="4038600"/>
              <a:ext cx="3700656" cy="54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2x pipe Ø ≥ 1” min.</a:t>
              </a:r>
            </a:p>
          </p:txBody>
        </p:sp>
      </p:grpSp>
      <p:sp>
        <p:nvSpPr>
          <p:cNvPr id="15" name="Slide Number Placeholder 5">
            <a:extLst>
              <a:ext uri="{FF2B5EF4-FFF2-40B4-BE49-F238E27FC236}">
                <a16:creationId xmlns:a16="http://schemas.microsoft.com/office/drawing/2014/main" id="{E1E5F71A-9CED-4A90-A6A0-994081518BB9}"/>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25</a:t>
            </a:fld>
            <a:endParaRPr lang="en-US"/>
          </a:p>
        </p:txBody>
      </p:sp>
    </p:spTree>
    <p:extLst>
      <p:ext uri="{BB962C8B-B14F-4D97-AF65-F5344CB8AC3E}">
        <p14:creationId xmlns:p14="http://schemas.microsoft.com/office/powerpoint/2010/main" val="45103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Oval 13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6" name="Rectangle 145">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8" name="Rectangle 14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5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102" name="Rectangle 2"/>
          <p:cNvSpPr>
            <a:spLocks noChangeArrowheads="1"/>
          </p:cNvSpPr>
          <p:nvPr/>
        </p:nvSpPr>
        <p:spPr bwMode="auto">
          <a:xfrm>
            <a:off x="639098" y="629265"/>
            <a:ext cx="6072776" cy="1622322"/>
          </a:xfrm>
          <a:prstGeom prst="rect">
            <a:avLst/>
          </a:prstGeom>
        </p:spPr>
        <p:txBody>
          <a:bodyPr vert="horz" lIns="91440" tIns="45720" rIns="91440" bIns="45720" rtlCol="0" anchor="ctr">
            <a:normAutofit/>
          </a:bodyPr>
          <a:lstStyle/>
          <a:p>
            <a:pPr>
              <a:spcBef>
                <a:spcPct val="0"/>
              </a:spcBef>
              <a:spcAft>
                <a:spcPts val="600"/>
              </a:spcAft>
              <a:defRPr/>
            </a:pPr>
            <a:r>
              <a:rPr lang="en-US" sz="3600">
                <a:solidFill>
                  <a:srgbClr val="FFFFFF"/>
                </a:solidFill>
                <a:latin typeface="+mj-lt"/>
                <a:ea typeface="+mj-ea"/>
                <a:cs typeface="+mj-cs"/>
              </a:rPr>
              <a:t>Swivel Ells</a:t>
            </a:r>
          </a:p>
        </p:txBody>
      </p:sp>
      <p:pic>
        <p:nvPicPr>
          <p:cNvPr id="4" name="Picture 6" descr="swivel ell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p:spPr>
      </p:pic>
      <p:sp>
        <p:nvSpPr>
          <p:cNvPr id="154" name="Rectangle 15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6" name="Oval 15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8" name="Oval 15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138" name="Rectangle 3"/>
          <p:cNvSpPr>
            <a:spLocks noGrp="1" noChangeArrowheads="1"/>
          </p:cNvSpPr>
          <p:nvPr>
            <p:ph type="body" sz="half" idx="4294967295"/>
          </p:nvPr>
        </p:nvSpPr>
        <p:spPr>
          <a:xfrm>
            <a:off x="639097" y="2418735"/>
            <a:ext cx="6531247" cy="3811740"/>
          </a:xfrm>
        </p:spPr>
        <p:txBody>
          <a:bodyPr vert="horz" lIns="91440" tIns="45720" rIns="91440" bIns="45720" rtlCol="0" anchor="ctr">
            <a:normAutofit/>
          </a:bodyPr>
          <a:lstStyle/>
          <a:p>
            <a:r>
              <a:rPr lang="en-US" dirty="0">
                <a:solidFill>
                  <a:srgbClr val="FFFFFF"/>
                </a:solidFill>
              </a:rPr>
              <a:t>Provides potable water backup supply in the event that recycled water is not available in an emergency</a:t>
            </a:r>
          </a:p>
          <a:p>
            <a:r>
              <a:rPr lang="en-US" dirty="0">
                <a:solidFill>
                  <a:srgbClr val="FFFFFF"/>
                </a:solidFill>
              </a:rPr>
              <a:t>Cannot be used for more than 90 days</a:t>
            </a:r>
          </a:p>
          <a:p>
            <a:r>
              <a:rPr lang="en-US" dirty="0">
                <a:solidFill>
                  <a:srgbClr val="FFFFFF"/>
                </a:solidFill>
              </a:rPr>
              <a:t>Potable supply must have an RPBA</a:t>
            </a:r>
          </a:p>
          <a:p>
            <a:r>
              <a:rPr lang="en-US" dirty="0">
                <a:solidFill>
                  <a:srgbClr val="FFFFFF"/>
                </a:solidFill>
              </a:rPr>
              <a:t>Potable water purveyor must notify DDW</a:t>
            </a:r>
            <a:br>
              <a:rPr lang="en-US" dirty="0">
                <a:solidFill>
                  <a:srgbClr val="FFFFFF"/>
                </a:solidFill>
              </a:rPr>
            </a:br>
            <a:r>
              <a:rPr lang="en-US" dirty="0">
                <a:solidFill>
                  <a:srgbClr val="FFFFFF"/>
                </a:solidFill>
              </a:rPr>
              <a:t>within 24 hours of switchover</a:t>
            </a:r>
          </a:p>
        </p:txBody>
      </p:sp>
      <p:sp>
        <p:nvSpPr>
          <p:cNvPr id="5" name="Slide Number Placeholder 5">
            <a:extLst>
              <a:ext uri="{FF2B5EF4-FFF2-40B4-BE49-F238E27FC236}">
                <a16:creationId xmlns:a16="http://schemas.microsoft.com/office/drawing/2014/main" id="{1FFAAD5A-0B5D-46C7-96F4-882BCB40F9ED}"/>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26</a:t>
            </a:fld>
            <a:endParaRPr lang="en-US">
              <a:solidFill>
                <a:schemeClr val="tx1"/>
              </a:solidFill>
            </a:endParaRPr>
          </a:p>
        </p:txBody>
      </p:sp>
      <p:sp>
        <p:nvSpPr>
          <p:cNvPr id="2" name="Arrow: Down 1">
            <a:extLst>
              <a:ext uri="{FF2B5EF4-FFF2-40B4-BE49-F238E27FC236}">
                <a16:creationId xmlns:a16="http://schemas.microsoft.com/office/drawing/2014/main" id="{3CBCE574-44CB-48B7-892C-9C47E0AB12C0}"/>
              </a:ext>
            </a:extLst>
          </p:cNvPr>
          <p:cNvSpPr/>
          <p:nvPr/>
        </p:nvSpPr>
        <p:spPr>
          <a:xfrm>
            <a:off x="8877458" y="2955733"/>
            <a:ext cx="316872" cy="47326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CC39305B-721E-48B5-AFC2-DE33AEAD9865}"/>
              </a:ext>
            </a:extLst>
          </p:cNvPr>
          <p:cNvSpPr/>
          <p:nvPr/>
        </p:nvSpPr>
        <p:spPr>
          <a:xfrm rot="10800000">
            <a:off x="7722189" y="5168014"/>
            <a:ext cx="316872" cy="47326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60ABDEC-C480-4DC2-8807-0A986563B61C}"/>
              </a:ext>
            </a:extLst>
          </p:cNvPr>
          <p:cNvSpPr/>
          <p:nvPr/>
        </p:nvSpPr>
        <p:spPr>
          <a:xfrm rot="10800000">
            <a:off x="10676068" y="5732940"/>
            <a:ext cx="316872" cy="47326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469756"/>
      </p:ext>
    </p:extLst>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53142" y="486697"/>
            <a:ext cx="9557657" cy="1371600"/>
          </a:xfrm>
        </p:spPr>
        <p:txBody>
          <a:bodyPr vert="horz" lIns="0" tIns="45720" rIns="0" bIns="0" rtlCol="0" anchor="ctr">
            <a:noAutofit/>
          </a:bodyPr>
          <a:lstStyle/>
          <a:p>
            <a:pPr eaLnBrk="1" hangingPunct="1">
              <a:defRPr/>
            </a:pPr>
            <a:r>
              <a:rPr lang="en-US" dirty="0"/>
              <a:t>Well Protection</a:t>
            </a:r>
          </a:p>
        </p:txBody>
      </p:sp>
      <p:sp>
        <p:nvSpPr>
          <p:cNvPr id="45059" name="Rectangle 3"/>
          <p:cNvSpPr>
            <a:spLocks noChangeArrowheads="1"/>
          </p:cNvSpPr>
          <p:nvPr/>
        </p:nvSpPr>
        <p:spPr bwMode="auto">
          <a:xfrm>
            <a:off x="504967" y="2276121"/>
            <a:ext cx="11204812" cy="3886200"/>
          </a:xfrm>
          <a:prstGeom prst="rect">
            <a:avLst/>
          </a:prstGeom>
          <a:noFill/>
          <a:ln w="9525">
            <a:noFill/>
            <a:miter lim="800000"/>
            <a:headEnd/>
            <a:tailEnd/>
          </a:ln>
        </p:spPr>
        <p:txBody>
          <a:bodyPr/>
          <a:lstStyle/>
          <a:p>
            <a:pPr marL="342900" lvl="1"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No impoundment of recycled water within 100 feet of domestic well</a:t>
            </a:r>
          </a:p>
          <a:p>
            <a:pPr marL="342900" lvl="1"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No irrigation of recycled water within 50 feet of domestic well unless specific site conditions are met (Title 22)</a:t>
            </a:r>
          </a:p>
        </p:txBody>
      </p:sp>
      <p:sp>
        <p:nvSpPr>
          <p:cNvPr id="45060" name="AutoShape 9"/>
          <p:cNvSpPr>
            <a:spLocks noChangeArrowheads="1"/>
          </p:cNvSpPr>
          <p:nvPr/>
        </p:nvSpPr>
        <p:spPr bwMode="auto">
          <a:xfrm rot="10800000" flipH="1">
            <a:off x="6522737" y="4648200"/>
            <a:ext cx="228600" cy="1824038"/>
          </a:xfrm>
          <a:prstGeom prst="can">
            <a:avLst>
              <a:gd name="adj" fmla="val 41843"/>
            </a:avLst>
          </a:prstGeom>
          <a:solidFill>
            <a:srgbClr val="0099FF"/>
          </a:solidFill>
          <a:ln w="9525">
            <a:solidFill>
              <a:schemeClr val="tx1"/>
            </a:solidFill>
            <a:round/>
            <a:headEnd/>
            <a:tailEnd/>
          </a:ln>
        </p:spPr>
        <p:txBody>
          <a:bodyPr wrap="none" anchor="ctr"/>
          <a:lstStyle/>
          <a:p>
            <a:endParaRPr lang="en-US"/>
          </a:p>
        </p:txBody>
      </p:sp>
      <p:sp>
        <p:nvSpPr>
          <p:cNvPr id="45061" name="Line 11"/>
          <p:cNvSpPr>
            <a:spLocks noChangeShapeType="1"/>
          </p:cNvSpPr>
          <p:nvPr/>
        </p:nvSpPr>
        <p:spPr bwMode="auto">
          <a:xfrm>
            <a:off x="4476750" y="4724400"/>
            <a:ext cx="2000250" cy="0"/>
          </a:xfrm>
          <a:prstGeom prst="line">
            <a:avLst/>
          </a:prstGeom>
          <a:noFill/>
          <a:ln w="9525">
            <a:solidFill>
              <a:schemeClr val="tx1"/>
            </a:solidFill>
            <a:round/>
            <a:headEnd type="triangle" w="med" len="med"/>
            <a:tailEnd type="triangle" w="med" len="med"/>
          </a:ln>
        </p:spPr>
        <p:txBody>
          <a:bodyPr/>
          <a:lstStyle/>
          <a:p>
            <a:endParaRPr lang="en-US"/>
          </a:p>
        </p:txBody>
      </p:sp>
      <p:sp>
        <p:nvSpPr>
          <p:cNvPr id="45062" name="Text Box 12"/>
          <p:cNvSpPr txBox="1">
            <a:spLocks noChangeArrowheads="1"/>
          </p:cNvSpPr>
          <p:nvPr/>
        </p:nvSpPr>
        <p:spPr bwMode="auto">
          <a:xfrm>
            <a:off x="4724400" y="4419600"/>
            <a:ext cx="1553630" cy="369332"/>
          </a:xfrm>
          <a:prstGeom prst="rect">
            <a:avLst/>
          </a:prstGeom>
          <a:noFill/>
          <a:ln w="9525">
            <a:noFill/>
            <a:miter lim="800000"/>
            <a:headEnd/>
            <a:tailEnd/>
          </a:ln>
        </p:spPr>
        <p:txBody>
          <a:bodyPr wrap="none">
            <a:spAutoFit/>
          </a:bodyPr>
          <a:lstStyle/>
          <a:p>
            <a:r>
              <a:rPr lang="en-US"/>
              <a:t>100 feet min</a:t>
            </a:r>
          </a:p>
        </p:txBody>
      </p:sp>
      <p:sp>
        <p:nvSpPr>
          <p:cNvPr id="45063" name="Line 13"/>
          <p:cNvSpPr>
            <a:spLocks noChangeShapeType="1"/>
          </p:cNvSpPr>
          <p:nvPr/>
        </p:nvSpPr>
        <p:spPr bwMode="auto">
          <a:xfrm>
            <a:off x="6781800" y="4724400"/>
            <a:ext cx="1371600" cy="0"/>
          </a:xfrm>
          <a:prstGeom prst="line">
            <a:avLst/>
          </a:prstGeom>
          <a:noFill/>
          <a:ln w="9525">
            <a:solidFill>
              <a:schemeClr val="tx1"/>
            </a:solidFill>
            <a:round/>
            <a:headEnd type="triangle" w="med" len="med"/>
            <a:tailEnd type="triangle" w="med" len="med"/>
          </a:ln>
        </p:spPr>
        <p:txBody>
          <a:bodyPr/>
          <a:lstStyle/>
          <a:p>
            <a:endParaRPr lang="en-US"/>
          </a:p>
        </p:txBody>
      </p:sp>
      <p:sp>
        <p:nvSpPr>
          <p:cNvPr id="45064" name="Text Box 14"/>
          <p:cNvSpPr txBox="1">
            <a:spLocks noChangeArrowheads="1"/>
          </p:cNvSpPr>
          <p:nvPr/>
        </p:nvSpPr>
        <p:spPr bwMode="auto">
          <a:xfrm>
            <a:off x="6763694" y="4415824"/>
            <a:ext cx="1425390" cy="369332"/>
          </a:xfrm>
          <a:prstGeom prst="rect">
            <a:avLst/>
          </a:prstGeom>
          <a:noFill/>
          <a:ln w="9525">
            <a:noFill/>
            <a:miter lim="800000"/>
            <a:headEnd/>
            <a:tailEnd/>
          </a:ln>
        </p:spPr>
        <p:txBody>
          <a:bodyPr wrap="none">
            <a:spAutoFit/>
          </a:bodyPr>
          <a:lstStyle/>
          <a:p>
            <a:r>
              <a:rPr lang="en-US" dirty="0"/>
              <a:t>50 feet min</a:t>
            </a:r>
          </a:p>
        </p:txBody>
      </p:sp>
      <p:pic>
        <p:nvPicPr>
          <p:cNvPr id="45065" name="Picture 17" descr="sprinkl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4419601"/>
            <a:ext cx="2362200" cy="1647825"/>
          </a:xfrm>
          <a:prstGeom prst="rect">
            <a:avLst/>
          </a:prstGeom>
          <a:noFill/>
          <a:ln w="9525">
            <a:noFill/>
            <a:miter lim="800000"/>
            <a:headEnd/>
            <a:tailEnd/>
          </a:ln>
        </p:spPr>
      </p:pic>
      <p:pic>
        <p:nvPicPr>
          <p:cNvPr id="45066" name="Picture 18" descr="del_lago_pond"/>
          <p:cNvPicPr>
            <a:picLocks noChangeAspect="1" noChangeArrowheads="1"/>
          </p:cNvPicPr>
          <p:nvPr/>
        </p:nvPicPr>
        <p:blipFill>
          <a:blip r:embed="rId4" cstate="email">
            <a:lum contrast="20000"/>
            <a:extLst>
              <a:ext uri="{28A0092B-C50C-407E-A947-70E740481C1C}">
                <a14:useLocalDpi xmlns:a14="http://schemas.microsoft.com/office/drawing/2010/main"/>
              </a:ext>
            </a:extLst>
          </a:blip>
          <a:srcRect/>
          <a:stretch>
            <a:fillRect/>
          </a:stretch>
        </p:blipFill>
        <p:spPr bwMode="auto">
          <a:xfrm>
            <a:off x="1611966" y="4081464"/>
            <a:ext cx="2847975" cy="2047875"/>
          </a:xfrm>
          <a:prstGeom prst="rect">
            <a:avLst/>
          </a:prstGeom>
          <a:noFill/>
          <a:ln w="34925">
            <a:solidFill>
              <a:schemeClr val="tx2"/>
            </a:solidFill>
            <a:miter lim="800000"/>
            <a:headEnd/>
            <a:tailEnd/>
          </a:ln>
        </p:spPr>
      </p:pic>
      <p:sp>
        <p:nvSpPr>
          <p:cNvPr id="11" name="Slide Number Placeholder 5">
            <a:extLst>
              <a:ext uri="{FF2B5EF4-FFF2-40B4-BE49-F238E27FC236}">
                <a16:creationId xmlns:a16="http://schemas.microsoft.com/office/drawing/2014/main" id="{726EE3A8-55F4-4D7B-8148-4488A2D2A475}"/>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27</a:t>
            </a:fld>
            <a:endParaRPr lang="en-US"/>
          </a:p>
        </p:txBody>
      </p:sp>
      <p:sp>
        <p:nvSpPr>
          <p:cNvPr id="12" name="Arrow: Down 11">
            <a:extLst>
              <a:ext uri="{FF2B5EF4-FFF2-40B4-BE49-F238E27FC236}">
                <a16:creationId xmlns:a16="http://schemas.microsoft.com/office/drawing/2014/main" id="{42CCFC71-1878-4993-B0F8-113EF2ABF613}"/>
              </a:ext>
            </a:extLst>
          </p:cNvPr>
          <p:cNvSpPr/>
          <p:nvPr/>
        </p:nvSpPr>
        <p:spPr>
          <a:xfrm rot="10800000">
            <a:off x="6528771" y="5100877"/>
            <a:ext cx="228601" cy="47326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a:extLst>
              <a:ext uri="{FF2B5EF4-FFF2-40B4-BE49-F238E27FC236}">
                <a16:creationId xmlns:a16="http://schemas.microsoft.com/office/drawing/2014/main" id="{30E0ED7E-C5FF-46E7-B751-D32A011FED9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4123" y="4276286"/>
            <a:ext cx="1037170" cy="4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9">
            <a:extLst>
              <a:ext uri="{FF2B5EF4-FFF2-40B4-BE49-F238E27FC236}">
                <a16:creationId xmlns:a16="http://schemas.microsoft.com/office/drawing/2014/main" id="{DA234254-5615-4B43-9A25-30B9733D0C3A}"/>
              </a:ext>
            </a:extLst>
          </p:cNvPr>
          <p:cNvSpPr>
            <a:spLocks noChangeArrowheads="1"/>
          </p:cNvSpPr>
          <p:nvPr/>
        </p:nvSpPr>
        <p:spPr bwMode="auto">
          <a:xfrm rot="10800000" flipH="1">
            <a:off x="6522737" y="5699163"/>
            <a:ext cx="228600" cy="430175"/>
          </a:xfrm>
          <a:prstGeom prst="can">
            <a:avLst>
              <a:gd name="adj" fmla="val 41843"/>
            </a:avLst>
          </a:prstGeom>
          <a:pattFill prst="smCheck">
            <a:fgClr>
              <a:schemeClr val="tx1"/>
            </a:fgClr>
            <a:bgClr>
              <a:schemeClr val="bg1"/>
            </a:bgClr>
          </a:pattFill>
          <a:ln w="0">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64791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1" y="494070"/>
            <a:ext cx="9717631" cy="1334729"/>
          </a:xfrm>
        </p:spPr>
        <p:txBody>
          <a:bodyPr>
            <a:normAutofit/>
          </a:bodyPr>
          <a:lstStyle/>
          <a:p>
            <a:r>
              <a:rPr lang="en-US" dirty="0"/>
              <a:t>On-Site System Design Features</a:t>
            </a:r>
            <a:br>
              <a:rPr lang="en-US" dirty="0"/>
            </a:br>
            <a:r>
              <a:rPr lang="en-US" dirty="0"/>
              <a:t>	Pipe Separation</a:t>
            </a:r>
          </a:p>
        </p:txBody>
      </p:sp>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8469" y="3173803"/>
            <a:ext cx="5482098" cy="292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6968" y="3070459"/>
            <a:ext cx="4031173" cy="302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2F65166-21ED-4263-8C6F-8A6D21581E53}"/>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28</a:t>
            </a:fld>
            <a:endParaRPr lang="en-US"/>
          </a:p>
        </p:txBody>
      </p:sp>
    </p:spTree>
    <p:extLst>
      <p:ext uri="{BB962C8B-B14F-4D97-AF65-F5344CB8AC3E}">
        <p14:creationId xmlns:p14="http://schemas.microsoft.com/office/powerpoint/2010/main" val="2299907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838200" y="2313107"/>
            <a:ext cx="8229600" cy="3916362"/>
          </a:xfrm>
        </p:spPr>
        <p:txBody>
          <a:bodyPr/>
          <a:lstStyle/>
          <a:p>
            <a:pPr marL="273050" indent="-273050"/>
            <a:r>
              <a:rPr lang="en-US" sz="2200" dirty="0"/>
              <a:t>The recycled water system must be clearly distinguished from the potable water system.  </a:t>
            </a:r>
          </a:p>
          <a:p>
            <a:pPr marL="273050" indent="-273050"/>
            <a:r>
              <a:rPr lang="en-US" sz="2200" dirty="0"/>
              <a:t>Use Purple pipe and RW ID fixtures.</a:t>
            </a:r>
          </a:p>
          <a:p>
            <a:pPr marL="273050" indent="-273050"/>
            <a:r>
              <a:rPr lang="en-US" sz="2200" dirty="0"/>
              <a:t>Tag all valves. Maintain RW signage.</a:t>
            </a:r>
          </a:p>
          <a:p>
            <a:pPr marL="273050" indent="-273050"/>
            <a:r>
              <a:rPr lang="en-US" sz="2200" dirty="0"/>
              <a:t>No hose bibs are allowed on the RW system</a:t>
            </a:r>
            <a:br>
              <a:rPr lang="en-US" sz="2200" dirty="0"/>
            </a:br>
            <a:r>
              <a:rPr lang="en-US" sz="2200" dirty="0"/>
              <a:t>(in public access areas)</a:t>
            </a:r>
          </a:p>
          <a:p>
            <a:pPr marL="273050" indent="-273050"/>
            <a:r>
              <a:rPr lang="en-US" sz="2200" dirty="0"/>
              <a:t>Quick Coupling Valves</a:t>
            </a:r>
          </a:p>
          <a:p>
            <a:pPr marL="273050" indent="-273050"/>
            <a:endParaRPr lang="en-US" sz="2600" dirty="0">
              <a:solidFill>
                <a:schemeClr val="tx2"/>
              </a:solidFill>
              <a:latin typeface="Trebuchet MS" pitchFamily="34" charset="0"/>
            </a:endParaRPr>
          </a:p>
        </p:txBody>
      </p:sp>
      <p:sp>
        <p:nvSpPr>
          <p:cNvPr id="77828" name="Rectangle 2"/>
          <p:cNvSpPr>
            <a:spLocks noChangeArrowheads="1"/>
          </p:cNvSpPr>
          <p:nvPr/>
        </p:nvSpPr>
        <p:spPr bwMode="auto">
          <a:xfrm>
            <a:off x="2286000" y="685800"/>
            <a:ext cx="7848600" cy="3810000"/>
          </a:xfrm>
          <a:prstGeom prst="rect">
            <a:avLst/>
          </a:prstGeom>
          <a:noFill/>
          <a:ln w="9525">
            <a:noFill/>
            <a:miter lim="800000"/>
            <a:headEnd/>
            <a:tailEnd/>
          </a:ln>
          <a:effectLst/>
        </p:spPr>
        <p:txBody>
          <a:bodyPr lIns="0" rIns="0" bIns="0" anchor="b"/>
          <a:lstStyle/>
          <a:p>
            <a:pPr algn="ctr" eaLnBrk="1" hangingPunct="1">
              <a:defRPr/>
            </a:pPr>
            <a:endParaRPr lang="en-US" sz="4200" b="1">
              <a:solidFill>
                <a:schemeClr val="tx2"/>
              </a:solidFill>
              <a:effectLst>
                <a:outerShdw blurRad="38100" dist="38100" dir="2700000" algn="tl">
                  <a:srgbClr val="C0C0C0"/>
                </a:outerShdw>
              </a:effectLst>
              <a:latin typeface="Trebuchet MS" pitchFamily="34" charset="0"/>
            </a:endParaRPr>
          </a:p>
        </p:txBody>
      </p:sp>
      <p:sp>
        <p:nvSpPr>
          <p:cNvPr id="77829" name="Rectangle 2"/>
          <p:cNvSpPr>
            <a:spLocks noChangeArrowheads="1"/>
          </p:cNvSpPr>
          <p:nvPr/>
        </p:nvSpPr>
        <p:spPr bwMode="auto">
          <a:xfrm>
            <a:off x="687976" y="512286"/>
            <a:ext cx="9314387" cy="1322387"/>
          </a:xfrm>
          <a:prstGeom prst="rect">
            <a:avLst/>
          </a:prstGeom>
          <a:noFill/>
          <a:ln w="9525">
            <a:noFill/>
            <a:miter lim="800000"/>
            <a:headEnd/>
            <a:tailEnd/>
          </a:ln>
          <a:effectLst/>
        </p:spPr>
        <p:txBody>
          <a:bodyPr lIns="0" rIns="0" bIns="0" anchor="ctr"/>
          <a:lstStyle/>
          <a:p>
            <a:pPr eaLnBrk="1" hangingPunct="1">
              <a:defRPr/>
            </a:pPr>
            <a:r>
              <a:rPr lang="en-US" sz="3600" dirty="0">
                <a:solidFill>
                  <a:schemeClr val="bg2"/>
                </a:solidFill>
                <a:latin typeface="+mj-lt"/>
                <a:ea typeface="+mj-ea"/>
                <a:cs typeface="+mj-cs"/>
              </a:rPr>
              <a:t>Onsite Recycled Water System 	Identification</a:t>
            </a:r>
          </a:p>
        </p:txBody>
      </p:sp>
      <p:pic>
        <p:nvPicPr>
          <p:cNvPr id="5" name="Picture 4" descr="Purple Pipe with tape Model"/>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7238" y="5446673"/>
            <a:ext cx="2184328" cy="702945"/>
          </a:xfrm>
          <a:prstGeom prst="rect">
            <a:avLst/>
          </a:prstGeom>
          <a:noFill/>
        </p:spPr>
      </p:pic>
      <p:pic>
        <p:nvPicPr>
          <p:cNvPr id="6" name="Picture 5" descr="TAPE"/>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2291" y="3411974"/>
            <a:ext cx="2133600" cy="855663"/>
          </a:xfrm>
          <a:prstGeom prst="rect">
            <a:avLst/>
          </a:prstGeom>
          <a:noFill/>
          <a:ln w="9525">
            <a:noFill/>
            <a:miter lim="800000"/>
            <a:headEnd/>
            <a:tailEnd/>
          </a:ln>
        </p:spPr>
      </p:pic>
      <p:pic>
        <p:nvPicPr>
          <p:cNvPr id="7" name="Picture 6" descr="valve box tags-4"/>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81292" y="3096419"/>
            <a:ext cx="1080135" cy="1530985"/>
          </a:xfrm>
          <a:prstGeom prst="rect">
            <a:avLst/>
          </a:prstGeom>
          <a:noFill/>
        </p:spPr>
      </p:pic>
      <p:pic>
        <p:nvPicPr>
          <p:cNvPr id="8" name="Picture 7" descr="http://www.hunterindustries.com/Images/Products/Miscellaneous/Reclaimed/reclaimed_qc.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1491" y="4974234"/>
            <a:ext cx="1695450" cy="1647825"/>
          </a:xfrm>
          <a:prstGeom prst="rect">
            <a:avLst/>
          </a:prstGeom>
          <a:noFill/>
          <a:ln w="9525">
            <a:noFill/>
            <a:miter lim="800000"/>
            <a:headEnd/>
            <a:tailEnd/>
          </a:ln>
        </p:spPr>
      </p:pic>
      <p:pic>
        <p:nvPicPr>
          <p:cNvPr id="9" name="Picture 8" descr="PURPLE TAGS-2"/>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81291" y="4974234"/>
            <a:ext cx="1151832" cy="1510233"/>
          </a:xfrm>
          <a:prstGeom prst="rect">
            <a:avLst/>
          </a:prstGeom>
          <a:noFill/>
        </p:spPr>
      </p:pic>
      <p:pic>
        <p:nvPicPr>
          <p:cNvPr id="13"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36866" y="4926604"/>
            <a:ext cx="2345450" cy="1557863"/>
          </a:xfrm>
          <a:prstGeom prst="rect">
            <a:avLst/>
          </a:prstGeom>
          <a:solidFill>
            <a:schemeClr val="accent2"/>
          </a:solidFill>
          <a:ln w="38100">
            <a:noFill/>
            <a:miter lim="800000"/>
            <a:headEnd/>
            <a:tailEnd/>
          </a:ln>
          <a:effectLst/>
        </p:spPr>
      </p:pic>
      <p:sp>
        <p:nvSpPr>
          <p:cNvPr id="11" name="Slide Number Placeholder 5">
            <a:extLst>
              <a:ext uri="{FF2B5EF4-FFF2-40B4-BE49-F238E27FC236}">
                <a16:creationId xmlns:a16="http://schemas.microsoft.com/office/drawing/2014/main" id="{051F3D23-F652-451C-AEE8-88ECC97CF785}"/>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29</a:t>
            </a:fld>
            <a:endParaRPr lang="en-US" dirty="0"/>
          </a:p>
        </p:txBody>
      </p:sp>
    </p:spTree>
    <p:extLst>
      <p:ext uri="{BB962C8B-B14F-4D97-AF65-F5344CB8AC3E}">
        <p14:creationId xmlns:p14="http://schemas.microsoft.com/office/powerpoint/2010/main" val="11997333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02" name="Freeform: Shape 20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170" name="Title 2"/>
          <p:cNvSpPr>
            <a:spLocks noGrp="1"/>
          </p:cNvSpPr>
          <p:nvPr>
            <p:ph type="title"/>
          </p:nvPr>
        </p:nvSpPr>
        <p:spPr>
          <a:xfrm>
            <a:off x="1154955" y="973668"/>
            <a:ext cx="2942210" cy="1020232"/>
          </a:xfrm>
        </p:spPr>
        <p:txBody>
          <a:bodyPr vert="horz" lIns="0" tIns="45720" rIns="0" bIns="0" rtlCol="0">
            <a:normAutofit/>
          </a:bodyPr>
          <a:lstStyle/>
          <a:p>
            <a:pPr>
              <a:lnSpc>
                <a:spcPct val="90000"/>
              </a:lnSpc>
              <a:defRPr/>
            </a:pPr>
            <a:r>
              <a:rPr lang="en-US" sz="3300">
                <a:solidFill>
                  <a:schemeClr val="tx1"/>
                </a:solidFill>
              </a:rPr>
              <a:t>Presentation Overview</a:t>
            </a:r>
          </a:p>
        </p:txBody>
      </p:sp>
      <p:pic>
        <p:nvPicPr>
          <p:cNvPr id="4" name="Picture 3" descr="A picture containing building, table&#10;&#10;Description generated with very high confidence">
            <a:extLst>
              <a:ext uri="{FF2B5EF4-FFF2-40B4-BE49-F238E27FC236}">
                <a16:creationId xmlns:a16="http://schemas.microsoft.com/office/drawing/2014/main" id="{331C1DB7-5DBD-410B-B5F9-E0445B130A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5194607" y="803751"/>
            <a:ext cx="6391533" cy="5250498"/>
          </a:xfrm>
          <a:prstGeom prst="rect">
            <a:avLst/>
          </a:prstGeom>
          <a:noFill/>
        </p:spPr>
      </p:pic>
      <p:sp>
        <p:nvSpPr>
          <p:cNvPr id="206" name="Rectangle 20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8" name="Oval 20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0" name="Oval 20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95" name="Content Placeholder 3"/>
          <p:cNvSpPr>
            <a:spLocks noGrp="1"/>
          </p:cNvSpPr>
          <p:nvPr>
            <p:ph idx="1"/>
          </p:nvPr>
        </p:nvSpPr>
        <p:spPr>
          <a:xfrm>
            <a:off x="975843" y="2120900"/>
            <a:ext cx="3988006" cy="3898900"/>
          </a:xfrm>
        </p:spPr>
        <p:txBody>
          <a:bodyPr>
            <a:normAutofit/>
          </a:bodyPr>
          <a:lstStyle/>
          <a:p>
            <a:pPr>
              <a:lnSpc>
                <a:spcPct val="90000"/>
              </a:lnSpc>
            </a:pPr>
            <a:r>
              <a:rPr lang="en-US" dirty="0">
                <a:solidFill>
                  <a:schemeClr val="tx1"/>
                </a:solidFill>
              </a:rPr>
              <a:t>Water Supply</a:t>
            </a:r>
            <a:br>
              <a:rPr lang="en-US" dirty="0">
                <a:solidFill>
                  <a:schemeClr val="tx1"/>
                </a:solidFill>
              </a:rPr>
            </a:br>
            <a:r>
              <a:rPr lang="en-US" dirty="0">
                <a:solidFill>
                  <a:schemeClr val="tx1"/>
                </a:solidFill>
              </a:rPr>
              <a:t>     Overview</a:t>
            </a:r>
          </a:p>
          <a:p>
            <a:pPr>
              <a:lnSpc>
                <a:spcPct val="90000"/>
              </a:lnSpc>
            </a:pPr>
            <a:r>
              <a:rPr lang="en-US" dirty="0">
                <a:solidFill>
                  <a:schemeClr val="tx1"/>
                </a:solidFill>
              </a:rPr>
              <a:t>Recycled Water: </a:t>
            </a:r>
            <a:br>
              <a:rPr lang="en-US" dirty="0">
                <a:solidFill>
                  <a:schemeClr val="tx1"/>
                </a:solidFill>
              </a:rPr>
            </a:br>
            <a:r>
              <a:rPr lang="en-US" dirty="0">
                <a:solidFill>
                  <a:schemeClr val="tx1"/>
                </a:solidFill>
              </a:rPr>
              <a:t>      Benefits | Quality | Uses </a:t>
            </a:r>
          </a:p>
          <a:p>
            <a:pPr>
              <a:lnSpc>
                <a:spcPct val="90000"/>
              </a:lnSpc>
            </a:pPr>
            <a:r>
              <a:rPr lang="en-US" dirty="0">
                <a:solidFill>
                  <a:schemeClr val="tx1"/>
                </a:solidFill>
              </a:rPr>
              <a:t>Regulatory</a:t>
            </a:r>
            <a:br>
              <a:rPr lang="en-US" dirty="0">
                <a:solidFill>
                  <a:schemeClr val="tx1"/>
                </a:solidFill>
              </a:rPr>
            </a:br>
            <a:r>
              <a:rPr lang="en-US" dirty="0">
                <a:solidFill>
                  <a:schemeClr val="tx1"/>
                </a:solidFill>
              </a:rPr>
              <a:t>      Requirements</a:t>
            </a:r>
          </a:p>
          <a:p>
            <a:pPr>
              <a:lnSpc>
                <a:spcPct val="90000"/>
              </a:lnSpc>
            </a:pPr>
            <a:r>
              <a:rPr lang="en-US" dirty="0">
                <a:solidFill>
                  <a:schemeClr val="tx1"/>
                </a:solidFill>
              </a:rPr>
              <a:t>Potable Water</a:t>
            </a:r>
            <a:br>
              <a:rPr lang="en-US" dirty="0">
                <a:solidFill>
                  <a:schemeClr val="tx1"/>
                </a:solidFill>
              </a:rPr>
            </a:br>
            <a:r>
              <a:rPr lang="en-US" dirty="0">
                <a:solidFill>
                  <a:schemeClr val="tx1"/>
                </a:solidFill>
              </a:rPr>
              <a:t>      Supply Protection</a:t>
            </a:r>
          </a:p>
          <a:p>
            <a:pPr>
              <a:lnSpc>
                <a:spcPct val="90000"/>
              </a:lnSpc>
            </a:pPr>
            <a:r>
              <a:rPr lang="en-US" dirty="0">
                <a:solidFill>
                  <a:schemeClr val="tx1"/>
                </a:solidFill>
              </a:rPr>
              <a:t>Cross Connection</a:t>
            </a:r>
            <a:br>
              <a:rPr lang="en-US" dirty="0">
                <a:solidFill>
                  <a:schemeClr val="tx1"/>
                </a:solidFill>
              </a:rPr>
            </a:br>
            <a:r>
              <a:rPr lang="en-US" dirty="0">
                <a:solidFill>
                  <a:schemeClr val="tx1"/>
                </a:solidFill>
              </a:rPr>
              <a:t>      Test Procedures</a:t>
            </a:r>
          </a:p>
          <a:p>
            <a:pPr>
              <a:lnSpc>
                <a:spcPct val="90000"/>
              </a:lnSpc>
            </a:pPr>
            <a:r>
              <a:rPr lang="en-US" dirty="0">
                <a:solidFill>
                  <a:schemeClr val="tx1"/>
                </a:solidFill>
              </a:rPr>
              <a:t>Site Supervisor</a:t>
            </a:r>
            <a:br>
              <a:rPr lang="en-US" dirty="0">
                <a:solidFill>
                  <a:schemeClr val="tx1"/>
                </a:solidFill>
              </a:rPr>
            </a:br>
            <a:r>
              <a:rPr lang="en-US" dirty="0">
                <a:solidFill>
                  <a:schemeClr val="tx1"/>
                </a:solidFill>
              </a:rPr>
              <a:t>	    Responsibilities</a:t>
            </a:r>
          </a:p>
        </p:txBody>
      </p:sp>
      <p:sp>
        <p:nvSpPr>
          <p:cNvPr id="21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Slide Number Placeholder 5">
            <a:extLst>
              <a:ext uri="{FF2B5EF4-FFF2-40B4-BE49-F238E27FC236}">
                <a16:creationId xmlns:a16="http://schemas.microsoft.com/office/drawing/2014/main" id="{7C845DFD-C10A-4DC2-9DF9-28561AF63D19}"/>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3</a:t>
            </a:fld>
            <a:endParaRPr lang="en-US" dirty="0">
              <a:solidFill>
                <a:schemeClr val="tx1"/>
              </a:solidFill>
            </a:endParaRPr>
          </a:p>
        </p:txBody>
      </p:sp>
    </p:spTree>
    <p:extLst>
      <p:ext uri="{BB962C8B-B14F-4D97-AF65-F5344CB8AC3E}">
        <p14:creationId xmlns:p14="http://schemas.microsoft.com/office/powerpoint/2010/main" val="366049898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descr="A large white truck parked on the side of a road&#10;&#10;Description automatically generated">
            <a:extLst>
              <a:ext uri="{FF2B5EF4-FFF2-40B4-BE49-F238E27FC236}">
                <a16:creationId xmlns:a16="http://schemas.microsoft.com/office/drawing/2014/main" id="{C37E3C5C-004D-4A5E-8A31-EB4FE7C605F4}"/>
              </a:ext>
            </a:extLst>
          </p:cNvPr>
          <p:cNvPicPr>
            <a:picLocks noChangeAspect="1"/>
          </p:cNvPicPr>
          <p:nvPr/>
        </p:nvPicPr>
        <p:blipFill rotWithShape="1">
          <a:blip r:embed="rId4" cstate="email">
            <a:lum contrast="20000"/>
            <a:extLst>
              <a:ext uri="{28A0092B-C50C-407E-A947-70E740481C1C}">
                <a14:useLocalDpi xmlns:a14="http://schemas.microsoft.com/office/drawing/2010/main"/>
              </a:ext>
            </a:extLst>
          </a:blip>
          <a:srcRect/>
          <a:stretch/>
        </p:blipFill>
        <p:spPr>
          <a:xfrm>
            <a:off x="8904140" y="4941422"/>
            <a:ext cx="3274732" cy="1916578"/>
          </a:xfrm>
          <a:prstGeom prst="rect">
            <a:avLst/>
          </a:prstGeom>
          <a:noFill/>
          <a:ln w="34925">
            <a:solidFill>
              <a:schemeClr val="tx2"/>
            </a:solidFill>
            <a:miter lim="800000"/>
            <a:headEnd/>
            <a:tailEnd/>
          </a:ln>
        </p:spPr>
      </p:pic>
      <p:pic>
        <p:nvPicPr>
          <p:cNvPr id="9" name="Picture 8" descr="A screenshot of a cell phone&#10;&#10;Description automatically generated">
            <a:extLst>
              <a:ext uri="{FF2B5EF4-FFF2-40B4-BE49-F238E27FC236}">
                <a16:creationId xmlns:a16="http://schemas.microsoft.com/office/drawing/2014/main" id="{73266AE6-B7AF-4264-85E5-963DDB3C7D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559694">
            <a:off x="5908916" y="2753402"/>
            <a:ext cx="3362172" cy="4351046"/>
          </a:xfrm>
          <a:prstGeom prst="rect">
            <a:avLst/>
          </a:prstGeom>
        </p:spPr>
      </p:pic>
      <p:pic>
        <p:nvPicPr>
          <p:cNvPr id="11" name="Picture 10" descr="A close up of text on a black background&#10;&#10;Description automatically generated">
            <a:extLst>
              <a:ext uri="{FF2B5EF4-FFF2-40B4-BE49-F238E27FC236}">
                <a16:creationId xmlns:a16="http://schemas.microsoft.com/office/drawing/2014/main" id="{7D346D00-88CF-43C6-B9BA-2DC65A47BA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4224" y="2268152"/>
            <a:ext cx="2864681" cy="3707234"/>
          </a:xfrm>
          <a:prstGeom prst="rect">
            <a:avLst/>
          </a:prstGeom>
        </p:spPr>
      </p:pic>
      <p:pic>
        <p:nvPicPr>
          <p:cNvPr id="16" name="Picture 15" descr="A large truck&#10;&#10;Description automatically generated">
            <a:extLst>
              <a:ext uri="{FF2B5EF4-FFF2-40B4-BE49-F238E27FC236}">
                <a16:creationId xmlns:a16="http://schemas.microsoft.com/office/drawing/2014/main" id="{1AC3E931-2BB6-4022-82A0-89F9AB4DC98A}"/>
              </a:ext>
            </a:extLst>
          </p:cNvPr>
          <p:cNvPicPr>
            <a:picLocks noChangeAspect="1"/>
          </p:cNvPicPr>
          <p:nvPr/>
        </p:nvPicPr>
        <p:blipFill>
          <a:blip r:embed="rId7" cstate="email">
            <a:lum contrast="20000"/>
            <a:extLst>
              <a:ext uri="{28A0092B-C50C-407E-A947-70E740481C1C}">
                <a14:useLocalDpi xmlns:a14="http://schemas.microsoft.com/office/drawing/2010/main"/>
              </a:ext>
            </a:extLst>
          </a:blip>
          <a:stretch>
            <a:fillRect/>
          </a:stretch>
        </p:blipFill>
        <p:spPr>
          <a:xfrm>
            <a:off x="516484" y="1875450"/>
            <a:ext cx="3356638" cy="2521629"/>
          </a:xfrm>
          <a:prstGeom prst="rect">
            <a:avLst/>
          </a:prstGeom>
          <a:noFill/>
          <a:ln w="34925">
            <a:solidFill>
              <a:schemeClr val="tx2"/>
            </a:solidFill>
            <a:miter lim="800000"/>
            <a:headEnd/>
            <a:tailEnd/>
          </a:ln>
        </p:spPr>
      </p:pic>
      <p:sp>
        <p:nvSpPr>
          <p:cNvPr id="2" name="Title 1">
            <a:extLst>
              <a:ext uri="{FF2B5EF4-FFF2-40B4-BE49-F238E27FC236}">
                <a16:creationId xmlns:a16="http://schemas.microsoft.com/office/drawing/2014/main" id="{B84FBB9E-CBE8-48A6-8E26-190FD219339E}"/>
              </a:ext>
            </a:extLst>
          </p:cNvPr>
          <p:cNvSpPr>
            <a:spLocks noGrp="1"/>
          </p:cNvSpPr>
          <p:nvPr>
            <p:ph type="title"/>
          </p:nvPr>
        </p:nvSpPr>
        <p:spPr/>
        <p:txBody>
          <a:bodyPr/>
          <a:lstStyle/>
          <a:p>
            <a:r>
              <a:rPr lang="en-US" dirty="0"/>
              <a:t>Recycled Water Identification </a:t>
            </a:r>
            <a:br>
              <a:rPr lang="en-US" dirty="0"/>
            </a:br>
            <a:r>
              <a:rPr lang="en-US" dirty="0"/>
              <a:t>	Construction Uses</a:t>
            </a:r>
          </a:p>
        </p:txBody>
      </p:sp>
      <p:pic>
        <p:nvPicPr>
          <p:cNvPr id="1026" name="Picture 2">
            <a:extLst>
              <a:ext uri="{FF2B5EF4-FFF2-40B4-BE49-F238E27FC236}">
                <a16:creationId xmlns:a16="http://schemas.microsoft.com/office/drawing/2014/main" id="{5F0AF62B-8E75-4EB8-8357-8FB32F4FFF9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40018" y="2134084"/>
            <a:ext cx="3551982" cy="2807337"/>
          </a:xfrm>
          <a:prstGeom prst="rect">
            <a:avLst/>
          </a:prstGeom>
          <a:solidFill>
            <a:schemeClr val="bg1"/>
          </a:solidFill>
          <a:ln w="9525">
            <a:solidFill>
              <a:srgbClr val="000000"/>
            </a:solidFill>
            <a:miter lim="800000"/>
            <a:headEnd/>
            <a:tailEnd/>
          </a:ln>
        </p:spPr>
      </p:pic>
      <p:sp>
        <p:nvSpPr>
          <p:cNvPr id="13" name="Slide Number Placeholder 5">
            <a:extLst>
              <a:ext uri="{FF2B5EF4-FFF2-40B4-BE49-F238E27FC236}">
                <a16:creationId xmlns:a16="http://schemas.microsoft.com/office/drawing/2014/main" id="{AB70E4A9-F694-4828-85A0-7315ADFABE5A}"/>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30</a:t>
            </a:fld>
            <a:endParaRPr lang="en-US" dirty="0"/>
          </a:p>
        </p:txBody>
      </p:sp>
      <p:pic>
        <p:nvPicPr>
          <p:cNvPr id="14" name="Picture 13" descr="A truck is parked in a parking lot&#10;&#10;Description automatically generated">
            <a:extLst>
              <a:ext uri="{FF2B5EF4-FFF2-40B4-BE49-F238E27FC236}">
                <a16:creationId xmlns:a16="http://schemas.microsoft.com/office/drawing/2014/main" id="{028A4936-49D4-4471-A717-D5F97356D1DF}"/>
              </a:ext>
            </a:extLst>
          </p:cNvPr>
          <p:cNvPicPr>
            <a:picLocks noChangeAspect="1"/>
          </p:cNvPicPr>
          <p:nvPr/>
        </p:nvPicPr>
        <p:blipFill>
          <a:blip r:embed="rId9" cstate="email">
            <a:lum contrast="20000"/>
            <a:extLst>
              <a:ext uri="{28A0092B-C50C-407E-A947-70E740481C1C}">
                <a14:useLocalDpi xmlns:a14="http://schemas.microsoft.com/office/drawing/2010/main"/>
              </a:ext>
            </a:extLst>
          </a:blip>
          <a:stretch>
            <a:fillRect/>
          </a:stretch>
        </p:blipFill>
        <p:spPr>
          <a:xfrm>
            <a:off x="510950" y="4336371"/>
            <a:ext cx="3362172" cy="2521629"/>
          </a:xfrm>
          <a:prstGeom prst="rect">
            <a:avLst/>
          </a:prstGeom>
          <a:noFill/>
          <a:ln w="34925">
            <a:solidFill>
              <a:schemeClr val="tx2"/>
            </a:solidFill>
            <a:miter lim="800000"/>
            <a:headEnd/>
            <a:tailEnd/>
          </a:ln>
        </p:spPr>
      </p:pic>
    </p:spTree>
    <p:extLst>
      <p:ext uri="{BB962C8B-B14F-4D97-AF65-F5344CB8AC3E}">
        <p14:creationId xmlns:p14="http://schemas.microsoft.com/office/powerpoint/2010/main" val="201131724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ball on a field&#10;&#10;Description automatically generated">
            <a:extLst>
              <a:ext uri="{FF2B5EF4-FFF2-40B4-BE49-F238E27FC236}">
                <a16:creationId xmlns:a16="http://schemas.microsoft.com/office/drawing/2014/main" id="{D5F8601F-77B1-490D-8E7A-CC7CC338678B}"/>
              </a:ext>
            </a:extLst>
          </p:cNvPr>
          <p:cNvPicPr>
            <a:picLocks noChangeAspect="1"/>
          </p:cNvPicPr>
          <p:nvPr/>
        </p:nvPicPr>
        <p:blipFill>
          <a:blip r:embed="rId2" cstate="email">
            <a:lum contrast="20000"/>
            <a:extLst>
              <a:ext uri="{28A0092B-C50C-407E-A947-70E740481C1C}">
                <a14:useLocalDpi xmlns:a14="http://schemas.microsoft.com/office/drawing/2010/main"/>
              </a:ext>
            </a:extLst>
          </a:blip>
          <a:stretch>
            <a:fillRect/>
          </a:stretch>
        </p:blipFill>
        <p:spPr>
          <a:xfrm>
            <a:off x="7921690" y="1164253"/>
            <a:ext cx="4270310" cy="5693747"/>
          </a:xfrm>
          <a:prstGeom prst="rect">
            <a:avLst/>
          </a:prstGeom>
          <a:noFill/>
          <a:ln w="34925">
            <a:solidFill>
              <a:schemeClr val="tx2"/>
            </a:solidFill>
            <a:miter lim="800000"/>
            <a:headEnd/>
            <a:tailEnd/>
          </a:ln>
        </p:spPr>
      </p:pic>
      <p:pic>
        <p:nvPicPr>
          <p:cNvPr id="9" name="Picture 3">
            <a:extLst>
              <a:ext uri="{FF2B5EF4-FFF2-40B4-BE49-F238E27FC236}">
                <a16:creationId xmlns:a16="http://schemas.microsoft.com/office/drawing/2014/main" id="{068B8617-709C-4562-B258-644860CC502E}"/>
              </a:ext>
            </a:extLst>
          </p:cNvPr>
          <p:cNvPicPr>
            <a:picLocks noChangeAspect="1" noChangeArrowheads="1"/>
          </p:cNvPicPr>
          <p:nvPr/>
        </p:nvPicPr>
        <p:blipFill>
          <a:blip r:embed="rId3">
            <a:lum contrast="20000"/>
            <a:extLst>
              <a:ext uri="{28A0092B-C50C-407E-A947-70E740481C1C}">
                <a14:useLocalDpi xmlns:a14="http://schemas.microsoft.com/office/drawing/2010/main"/>
              </a:ext>
            </a:extLst>
          </a:blip>
          <a:srcRect/>
          <a:stretch>
            <a:fillRect/>
          </a:stretch>
        </p:blipFill>
        <p:spPr bwMode="auto">
          <a:xfrm>
            <a:off x="445834" y="2174996"/>
            <a:ext cx="2199831" cy="1830156"/>
          </a:xfrm>
          <a:prstGeom prst="rect">
            <a:avLst/>
          </a:prstGeom>
          <a:noFill/>
          <a:ln w="349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7D91B3-949F-4933-B4ED-CD3690D3D36F}"/>
              </a:ext>
            </a:extLst>
          </p:cNvPr>
          <p:cNvSpPr>
            <a:spLocks noGrp="1"/>
          </p:cNvSpPr>
          <p:nvPr>
            <p:ph type="title"/>
          </p:nvPr>
        </p:nvSpPr>
        <p:spPr/>
        <p:txBody>
          <a:bodyPr/>
          <a:lstStyle/>
          <a:p>
            <a:r>
              <a:rPr lang="en-US" dirty="0"/>
              <a:t>Onsite Potable Water System 	Identification &amp; BMPs</a:t>
            </a:r>
          </a:p>
        </p:txBody>
      </p:sp>
      <p:pic>
        <p:nvPicPr>
          <p:cNvPr id="4" name="Picture 8" descr="http://www.rainbird.com/images/products/turf/accessories/valveboxes_jumbo_ext.jpg">
            <a:extLst>
              <a:ext uri="{FF2B5EF4-FFF2-40B4-BE49-F238E27FC236}">
                <a16:creationId xmlns:a16="http://schemas.microsoft.com/office/drawing/2014/main" id="{519DBC21-FD40-4659-AF4B-CE0285558A3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74581" y="2465170"/>
            <a:ext cx="1631602" cy="12498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bigsprinkler.com/files/1.5-valve-top-web.jpg">
            <a:extLst>
              <a:ext uri="{FF2B5EF4-FFF2-40B4-BE49-F238E27FC236}">
                <a16:creationId xmlns:a16="http://schemas.microsoft.com/office/drawing/2014/main" id="{7FD699CB-8087-4727-89DE-E461BC1612DB}"/>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94683" y="2196605"/>
            <a:ext cx="1381807" cy="13818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A4ACB39-0AC9-4F99-9F0F-79E42482CDC4}"/>
              </a:ext>
            </a:extLst>
          </p:cNvPr>
          <p:cNvPicPr>
            <a:picLocks noChangeAspect="1" noChangeArrowheads="1"/>
          </p:cNvPicPr>
          <p:nvPr/>
        </p:nvPicPr>
        <p:blipFill>
          <a:blip r:embed="rId6" cstate="email">
            <a:lum contrast="20000"/>
            <a:extLst>
              <a:ext uri="{28A0092B-C50C-407E-A947-70E740481C1C}">
                <a14:useLocalDpi xmlns:a14="http://schemas.microsoft.com/office/drawing/2010/main"/>
              </a:ext>
            </a:extLst>
          </a:blip>
          <a:srcRect/>
          <a:stretch>
            <a:fillRect/>
          </a:stretch>
        </p:blipFill>
        <p:spPr bwMode="auto">
          <a:xfrm>
            <a:off x="445834" y="4440070"/>
            <a:ext cx="2165982" cy="1828800"/>
          </a:xfrm>
          <a:prstGeom prst="rect">
            <a:avLst/>
          </a:prstGeom>
          <a:noFill/>
          <a:ln w="34925">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V:\projects\0383 - Tampico HOA\B. Project Work\Photos\2013-03Mar-28_TampicoHOA\DSCN0869.JPG">
            <a:extLst>
              <a:ext uri="{FF2B5EF4-FFF2-40B4-BE49-F238E27FC236}">
                <a16:creationId xmlns:a16="http://schemas.microsoft.com/office/drawing/2014/main" id="{C4FF1158-927A-4B88-AA6E-2AB894952615}"/>
              </a:ext>
            </a:extLst>
          </p:cNvPr>
          <p:cNvPicPr>
            <a:picLocks noChangeAspect="1" noChangeArrowheads="1"/>
          </p:cNvPicPr>
          <p:nvPr/>
        </p:nvPicPr>
        <p:blipFill rotWithShape="1">
          <a:blip r:embed="rId7" cstate="email">
            <a:lum contrast="20000"/>
            <a:extLst>
              <a:ext uri="{28A0092B-C50C-407E-A947-70E740481C1C}">
                <a14:useLocalDpi xmlns:a14="http://schemas.microsoft.com/office/drawing/2010/main"/>
              </a:ext>
            </a:extLst>
          </a:blip>
          <a:srcRect/>
          <a:stretch/>
        </p:blipFill>
        <p:spPr bwMode="auto">
          <a:xfrm>
            <a:off x="4230241" y="3714977"/>
            <a:ext cx="3657600" cy="2852848"/>
          </a:xfrm>
          <a:prstGeom prst="rect">
            <a:avLst/>
          </a:prstGeom>
          <a:noFill/>
          <a:ln w="349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2F0C7607-3D17-4B26-B4A3-D163D81F7186}"/>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31</a:t>
            </a:fld>
            <a:endParaRPr lang="en-US" dirty="0"/>
          </a:p>
        </p:txBody>
      </p:sp>
      <p:pic>
        <p:nvPicPr>
          <p:cNvPr id="7" name="Picture 3">
            <a:extLst>
              <a:ext uri="{FF2B5EF4-FFF2-40B4-BE49-F238E27FC236}">
                <a16:creationId xmlns:a16="http://schemas.microsoft.com/office/drawing/2014/main" id="{00B00312-6D9B-4FE3-860B-14E2C0A66B39}"/>
              </a:ext>
            </a:extLst>
          </p:cNvPr>
          <p:cNvPicPr>
            <a:picLocks noChangeAspect="1" noChangeArrowheads="1"/>
          </p:cNvPicPr>
          <p:nvPr/>
        </p:nvPicPr>
        <p:blipFill rotWithShape="1">
          <a:blip r:embed="rId8" cstate="email">
            <a:lum contrast="20000"/>
            <a:extLst>
              <a:ext uri="{28A0092B-C50C-407E-A947-70E740481C1C}">
                <a14:useLocalDpi xmlns:a14="http://schemas.microsoft.com/office/drawing/2010/main"/>
              </a:ext>
            </a:extLst>
          </a:blip>
          <a:srcRect/>
          <a:stretch/>
        </p:blipFill>
        <p:spPr bwMode="auto">
          <a:xfrm>
            <a:off x="2371984" y="3045679"/>
            <a:ext cx="2033899" cy="1720490"/>
          </a:xfrm>
          <a:prstGeom prst="rect">
            <a:avLst/>
          </a:prstGeom>
          <a:noFill/>
          <a:ln w="34925">
            <a:solidFill>
              <a:schemeClr val="tx2"/>
            </a:solidFill>
            <a:miter lim="800000"/>
            <a:headEnd/>
            <a:tailEnd/>
          </a:ln>
        </p:spPr>
      </p:pic>
    </p:spTree>
    <p:extLst>
      <p:ext uri="{BB962C8B-B14F-4D97-AF65-F5344CB8AC3E}">
        <p14:creationId xmlns:p14="http://schemas.microsoft.com/office/powerpoint/2010/main" val="143244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8" name="Rectangle 7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7890" name="Title 1"/>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dirty="0">
                <a:solidFill>
                  <a:schemeClr val="tx1"/>
                </a:solidFill>
              </a:rPr>
              <a:t>Cross Connection Testing</a:t>
            </a:r>
          </a:p>
        </p:txBody>
      </p:sp>
      <p:sp>
        <p:nvSpPr>
          <p:cNvPr id="2" name="Text Placeholder 1">
            <a:extLst>
              <a:ext uri="{FF2B5EF4-FFF2-40B4-BE49-F238E27FC236}">
                <a16:creationId xmlns:a16="http://schemas.microsoft.com/office/drawing/2014/main" id="{7062B8EB-8EEC-4D42-A1B9-40BB24C8ABD9}"/>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dirty="0"/>
          </a:p>
        </p:txBody>
      </p:sp>
      <p:cxnSp>
        <p:nvCxnSpPr>
          <p:cNvPr id="81" name="Straight Connector 8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E10ACF1-5161-4533-A5A4-9A56C53B148B}"/>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pPr>
                <a:spcAft>
                  <a:spcPts val="600"/>
                </a:spcAft>
              </a:pPr>
              <a:t>32</a:t>
            </a:fld>
            <a:endParaRPr lang="en-US"/>
          </a:p>
        </p:txBody>
      </p:sp>
      <p:pic>
        <p:nvPicPr>
          <p:cNvPr id="13" name="Picture 12" descr="A picture containing grass, outdoor, sign, sitting&#10;&#10;Description automatically generated">
            <a:extLst>
              <a:ext uri="{FF2B5EF4-FFF2-40B4-BE49-F238E27FC236}">
                <a16:creationId xmlns:a16="http://schemas.microsoft.com/office/drawing/2014/main" id="{F62D4944-14D6-4420-BABA-A974D5187C2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368817296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512571" y="2331702"/>
            <a:ext cx="11199700" cy="1754326"/>
          </a:xfrm>
          <a:prstGeom prst="rect">
            <a:avLst/>
          </a:prstGeom>
          <a:noFill/>
          <a:ln w="9525">
            <a:noFill/>
            <a:miter lim="800000"/>
            <a:headEnd/>
            <a:tailEnd/>
          </a:ln>
        </p:spPr>
        <p:txBody>
          <a:bodyPr wrap="square">
            <a:spAutoFit/>
          </a:bodyPr>
          <a:lstStyle/>
          <a:p>
            <a:pPr marL="342900" indent="-342900">
              <a:spcBef>
                <a:spcPct val="20000"/>
              </a:spcBef>
              <a:buClr>
                <a:schemeClr val="bg2"/>
              </a:buClr>
              <a:buSzPct val="75000"/>
            </a:pPr>
            <a:r>
              <a:rPr lang="en-US" sz="2400" dirty="0">
                <a:solidFill>
                  <a:schemeClr val="tx2"/>
                </a:solidFill>
                <a:latin typeface="Trebuchet MS" pitchFamily="34" charset="0"/>
              </a:rPr>
              <a:t>	</a:t>
            </a:r>
            <a:r>
              <a:rPr lang="en-US" sz="2200" dirty="0">
                <a:solidFill>
                  <a:schemeClr val="tx1">
                    <a:lumMod val="75000"/>
                    <a:lumOff val="25000"/>
                  </a:schemeClr>
                </a:solidFill>
              </a:rPr>
              <a:t>A cross-connection is any unprotected connection between a public or consumer’s drinking water supply and other sources of water, such as agricultural, raw and recycled water. </a:t>
            </a:r>
            <a:r>
              <a:rPr lang="en-US" sz="2200" b="1" dirty="0">
                <a:solidFill>
                  <a:schemeClr val="tx1">
                    <a:lumMod val="75000"/>
                    <a:lumOff val="25000"/>
                  </a:schemeClr>
                </a:solidFill>
              </a:rPr>
              <a:t>Cross-connections are strictly prohibited. </a:t>
            </a:r>
            <a:br>
              <a:rPr lang="en-US" sz="2200" b="1" dirty="0">
                <a:solidFill>
                  <a:schemeClr val="tx1">
                    <a:lumMod val="75000"/>
                    <a:lumOff val="25000"/>
                  </a:schemeClr>
                </a:solidFill>
              </a:rPr>
            </a:br>
            <a:br>
              <a:rPr lang="en-US" sz="2200" b="1" dirty="0">
                <a:solidFill>
                  <a:schemeClr val="tx1">
                    <a:lumMod val="75000"/>
                    <a:lumOff val="25000"/>
                  </a:schemeClr>
                </a:solidFill>
              </a:rPr>
            </a:br>
            <a:r>
              <a:rPr lang="en-US" i="1" dirty="0">
                <a:solidFill>
                  <a:schemeClr val="tx1">
                    <a:lumMod val="75000"/>
                    <a:lumOff val="25000"/>
                  </a:schemeClr>
                </a:solidFill>
              </a:rPr>
              <a:t>Cross-connection tests are required for sites that include both potable and recycled water</a:t>
            </a:r>
          </a:p>
        </p:txBody>
      </p:sp>
      <p:pic>
        <p:nvPicPr>
          <p:cNvPr id="39939" name="Picture 4" descr="Xcon; recycled to potable mete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a:ext>
            </a:extLst>
          </a:blip>
          <a:srcRect/>
          <a:stretch>
            <a:fillRect/>
          </a:stretch>
        </p:blipFill>
        <p:spPr bwMode="auto">
          <a:xfrm>
            <a:off x="3280972" y="4301656"/>
            <a:ext cx="5630055" cy="2375763"/>
          </a:xfrm>
          <a:prstGeom prst="rect">
            <a:avLst/>
          </a:prstGeom>
          <a:ln w="31750">
            <a:solidFill>
              <a:schemeClr val="accent2">
                <a:lumMod val="75000"/>
              </a:schemeClr>
            </a:solidFill>
          </a:ln>
        </p:spPr>
      </p:pic>
      <p:sp>
        <p:nvSpPr>
          <p:cNvPr id="15366" name="Rectangle 2"/>
          <p:cNvSpPr>
            <a:spLocks noChangeArrowheads="1"/>
          </p:cNvSpPr>
          <p:nvPr/>
        </p:nvSpPr>
        <p:spPr bwMode="auto">
          <a:xfrm>
            <a:off x="600501" y="494071"/>
            <a:ext cx="9686499" cy="1349477"/>
          </a:xfrm>
          <a:prstGeom prst="rect">
            <a:avLst/>
          </a:prstGeom>
          <a:noFill/>
          <a:ln w="9525">
            <a:noFill/>
            <a:miter lim="800000"/>
            <a:headEnd/>
            <a:tailEnd/>
          </a:ln>
          <a:effectLst/>
        </p:spPr>
        <p:txBody>
          <a:bodyPr lIns="0" rIns="0" bIns="0" anchor="ctr"/>
          <a:lstStyle/>
          <a:p>
            <a:pPr eaLnBrk="1" hangingPunct="1">
              <a:defRPr/>
            </a:pPr>
            <a:r>
              <a:rPr lang="en-US" sz="3600" dirty="0">
                <a:solidFill>
                  <a:schemeClr val="bg2"/>
                </a:solidFill>
                <a:latin typeface="+mj-lt"/>
                <a:ea typeface="+mj-ea"/>
                <a:cs typeface="+mj-cs"/>
              </a:rPr>
              <a:t>What are cross-connections?</a:t>
            </a:r>
          </a:p>
        </p:txBody>
      </p:sp>
      <p:sp>
        <p:nvSpPr>
          <p:cNvPr id="5" name="Slide Number Placeholder 5">
            <a:extLst>
              <a:ext uri="{FF2B5EF4-FFF2-40B4-BE49-F238E27FC236}">
                <a16:creationId xmlns:a16="http://schemas.microsoft.com/office/drawing/2014/main" id="{9BA1C82E-6398-4450-96DB-22454274065A}"/>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33</a:t>
            </a:fld>
            <a:endParaRPr lang="en-US"/>
          </a:p>
        </p:txBody>
      </p:sp>
    </p:spTree>
    <p:extLst>
      <p:ext uri="{BB962C8B-B14F-4D97-AF65-F5344CB8AC3E}">
        <p14:creationId xmlns:p14="http://schemas.microsoft.com/office/powerpoint/2010/main" val="29575317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garden&#10;&#10;Description generated with very high confidence">
            <a:extLst>
              <a:ext uri="{FF2B5EF4-FFF2-40B4-BE49-F238E27FC236}">
                <a16:creationId xmlns:a16="http://schemas.microsoft.com/office/drawing/2014/main" id="{05444BBE-9AE3-4355-B3EC-F6AE9321C8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4753" y="2285999"/>
            <a:ext cx="3213836" cy="2410377"/>
          </a:xfrm>
          <a:prstGeom prst="rect">
            <a:avLst/>
          </a:prstGeom>
          <a:ln w="31750">
            <a:solidFill>
              <a:schemeClr val="accent2">
                <a:lumMod val="75000"/>
              </a:schemeClr>
            </a:solidFill>
          </a:ln>
        </p:spPr>
      </p:pic>
      <p:pic>
        <p:nvPicPr>
          <p:cNvPr id="143373" name="Picture 13" descr="6"/>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tretch>
            <a:fillRect/>
          </a:stretch>
        </p:blipFill>
        <p:spPr>
          <a:xfrm>
            <a:off x="8568455" y="4405241"/>
            <a:ext cx="2981325" cy="2308225"/>
          </a:xfrm>
          <a:ln w="31750">
            <a:solidFill>
              <a:schemeClr val="accent2">
                <a:lumMod val="75000"/>
              </a:schemeClr>
            </a:solidFill>
          </a:ln>
        </p:spPr>
      </p:pic>
      <p:sp>
        <p:nvSpPr>
          <p:cNvPr id="143364" name="Text Box 4"/>
          <p:cNvSpPr txBox="1">
            <a:spLocks noChangeArrowheads="1"/>
          </p:cNvSpPr>
          <p:nvPr/>
        </p:nvSpPr>
        <p:spPr bwMode="auto">
          <a:xfrm>
            <a:off x="508819" y="2285999"/>
            <a:ext cx="7705283" cy="3441968"/>
          </a:xfrm>
          <a:prstGeom prst="rect">
            <a:avLst/>
          </a:prstGeom>
          <a:noFill/>
          <a:ln w="9525">
            <a:noFill/>
            <a:miter lim="800000"/>
            <a:headEnd/>
            <a:tailEnd/>
          </a:ln>
          <a:effectLst/>
        </p:spPr>
        <p:txBody>
          <a:bodyPr wrap="square">
            <a:spAutoFit/>
          </a:bodyPr>
          <a:lstStyle/>
          <a:p>
            <a:pPr marL="273050" indent="-273050">
              <a:spcBef>
                <a:spcPts val="1000"/>
              </a:spcBef>
              <a:buClr>
                <a:schemeClr val="accent1"/>
              </a:buClr>
              <a:buSzPct val="80000"/>
              <a:buFont typeface="Wingdings 3" charset="2"/>
              <a:buChar char=""/>
              <a:defRPr/>
            </a:pPr>
            <a:r>
              <a:rPr lang="en-US" sz="2200" dirty="0">
                <a:solidFill>
                  <a:schemeClr val="tx1">
                    <a:lumMod val="75000"/>
                    <a:lumOff val="25000"/>
                  </a:schemeClr>
                </a:solidFill>
              </a:rPr>
              <a:t>Approved accurate plans/as-builts</a:t>
            </a:r>
          </a:p>
          <a:p>
            <a:pPr marL="273050" indent="-273050">
              <a:spcBef>
                <a:spcPts val="1000"/>
              </a:spcBef>
              <a:buClr>
                <a:schemeClr val="accent1"/>
              </a:buClr>
              <a:buSzPct val="80000"/>
              <a:buFont typeface="Wingdings 3" charset="2"/>
              <a:buChar char=""/>
              <a:defRPr/>
            </a:pPr>
            <a:r>
              <a:rPr lang="en-US" sz="2200" dirty="0">
                <a:solidFill>
                  <a:schemeClr val="tx1">
                    <a:lumMod val="75000"/>
                    <a:lumOff val="25000"/>
                  </a:schemeClr>
                </a:solidFill>
              </a:rPr>
              <a:t>Customer notification for potable water testing</a:t>
            </a:r>
          </a:p>
          <a:p>
            <a:pPr marL="273050" indent="-273050">
              <a:spcBef>
                <a:spcPts val="1000"/>
              </a:spcBef>
              <a:buClr>
                <a:schemeClr val="accent1"/>
              </a:buClr>
              <a:buSzPct val="80000"/>
              <a:buFont typeface="Wingdings 3" charset="2"/>
              <a:buChar char=""/>
              <a:defRPr/>
            </a:pPr>
            <a:r>
              <a:rPr lang="en-US" sz="2200" dirty="0">
                <a:solidFill>
                  <a:schemeClr val="tx1">
                    <a:lumMod val="75000"/>
                    <a:lumOff val="25000"/>
                  </a:schemeClr>
                </a:solidFill>
              </a:rPr>
              <a:t>Points of connection for potable and </a:t>
            </a:r>
            <a:br>
              <a:rPr lang="en-US" sz="2200" dirty="0">
                <a:solidFill>
                  <a:schemeClr val="tx1">
                    <a:lumMod val="75000"/>
                    <a:lumOff val="25000"/>
                  </a:schemeClr>
                </a:solidFill>
              </a:rPr>
            </a:br>
            <a:r>
              <a:rPr lang="en-US" sz="2200" dirty="0">
                <a:solidFill>
                  <a:schemeClr val="tx1">
                    <a:lumMod val="75000"/>
                    <a:lumOff val="25000"/>
                  </a:schemeClr>
                </a:solidFill>
              </a:rPr>
              <a:t>recycled water lines</a:t>
            </a:r>
          </a:p>
          <a:p>
            <a:pPr marL="273050" indent="-273050">
              <a:spcBef>
                <a:spcPts val="1000"/>
              </a:spcBef>
              <a:buClr>
                <a:schemeClr val="accent1"/>
              </a:buClr>
              <a:buSzPct val="80000"/>
              <a:buFont typeface="Wingdings 3" charset="2"/>
              <a:buChar char=""/>
              <a:defRPr/>
            </a:pPr>
            <a:r>
              <a:rPr lang="en-US" sz="2200" dirty="0">
                <a:solidFill>
                  <a:schemeClr val="tx1">
                    <a:lumMod val="75000"/>
                    <a:lumOff val="25000"/>
                  </a:schemeClr>
                </a:solidFill>
              </a:rPr>
              <a:t>Elevation considerations for draining system</a:t>
            </a:r>
          </a:p>
          <a:p>
            <a:pPr marL="273050" indent="-273050">
              <a:spcBef>
                <a:spcPts val="1000"/>
              </a:spcBef>
              <a:buClr>
                <a:schemeClr val="accent1"/>
              </a:buClr>
              <a:buSzPct val="80000"/>
              <a:buFont typeface="Wingdings 3" charset="2"/>
              <a:buChar char=""/>
              <a:defRPr/>
            </a:pPr>
            <a:r>
              <a:rPr lang="en-US" sz="2200" dirty="0">
                <a:solidFill>
                  <a:schemeClr val="tx1">
                    <a:lumMod val="75000"/>
                    <a:lumOff val="25000"/>
                  </a:schemeClr>
                </a:solidFill>
              </a:rPr>
              <a:t>Equipment that uses water is secured during the test  </a:t>
            </a:r>
          </a:p>
          <a:p>
            <a:pPr marL="273050" indent="-273050">
              <a:spcBef>
                <a:spcPts val="1000"/>
              </a:spcBef>
              <a:buClr>
                <a:schemeClr val="accent1"/>
              </a:buClr>
              <a:buSzPct val="80000"/>
              <a:buFont typeface="Wingdings 3" charset="2"/>
              <a:buChar char=""/>
              <a:defRPr/>
            </a:pPr>
            <a:r>
              <a:rPr lang="en-US" sz="2200" dirty="0">
                <a:solidFill>
                  <a:schemeClr val="tx1">
                    <a:lumMod val="75000"/>
                    <a:lumOff val="25000"/>
                  </a:schemeClr>
                </a:solidFill>
              </a:rPr>
              <a:t>Participation by local water purveyor and customer’s Site Supervisor to run irrigation systems during test</a:t>
            </a:r>
          </a:p>
        </p:txBody>
      </p:sp>
      <p:sp>
        <p:nvSpPr>
          <p:cNvPr id="9223" name="Rectangle 2"/>
          <p:cNvSpPr>
            <a:spLocks noChangeArrowheads="1"/>
          </p:cNvSpPr>
          <p:nvPr/>
        </p:nvSpPr>
        <p:spPr bwMode="auto">
          <a:xfrm>
            <a:off x="600500" y="486696"/>
            <a:ext cx="9797113" cy="1378975"/>
          </a:xfrm>
          <a:prstGeom prst="rect">
            <a:avLst/>
          </a:prstGeom>
          <a:noFill/>
          <a:ln w="9525">
            <a:noFill/>
            <a:miter lim="800000"/>
            <a:headEnd/>
            <a:tailEnd/>
          </a:ln>
          <a:effectLst/>
        </p:spPr>
        <p:txBody>
          <a:bodyPr lIns="0" rIns="0" bIns="0" anchor="ctr"/>
          <a:lstStyle/>
          <a:p>
            <a:pPr eaLnBrk="1" hangingPunct="1">
              <a:defRPr/>
            </a:pPr>
            <a:r>
              <a:rPr lang="en-US" sz="3600" dirty="0">
                <a:solidFill>
                  <a:schemeClr val="bg2"/>
                </a:solidFill>
                <a:latin typeface="+mj-lt"/>
                <a:ea typeface="+mj-ea"/>
                <a:cs typeface="+mj-cs"/>
              </a:rPr>
              <a:t>Cross Connection Test Preparation</a:t>
            </a:r>
          </a:p>
        </p:txBody>
      </p:sp>
      <p:sp>
        <p:nvSpPr>
          <p:cNvPr id="6" name="Slide Number Placeholder 5">
            <a:extLst>
              <a:ext uri="{FF2B5EF4-FFF2-40B4-BE49-F238E27FC236}">
                <a16:creationId xmlns:a16="http://schemas.microsoft.com/office/drawing/2014/main" id="{405130B9-98C6-4688-ADAB-2EAFB4BC6A98}"/>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34</a:t>
            </a:fld>
            <a:endParaRPr lang="en-US"/>
          </a:p>
        </p:txBody>
      </p:sp>
    </p:spTree>
    <p:extLst>
      <p:ext uri="{BB962C8B-B14F-4D97-AF65-F5344CB8AC3E}">
        <p14:creationId xmlns:p14="http://schemas.microsoft.com/office/powerpoint/2010/main" val="2448799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erickson\Desktop\X-Connection Testing Reports\Chili's Site\33960 Yucaipa Blvd\DSCN40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82835" y="2208598"/>
            <a:ext cx="1830603" cy="2440804"/>
          </a:xfrm>
          <a:prstGeom prst="rect">
            <a:avLst/>
          </a:prstGeom>
          <a:ln w="31750">
            <a:solidFill>
              <a:schemeClr val="accent2">
                <a:lumMod val="75000"/>
              </a:schemeClr>
            </a:solidFill>
          </a:ln>
        </p:spPr>
      </p:pic>
      <p:sp>
        <p:nvSpPr>
          <p:cNvPr id="77826" name="Text Box 3"/>
          <p:cNvSpPr txBox="1">
            <a:spLocks noChangeArrowheads="1"/>
          </p:cNvSpPr>
          <p:nvPr/>
        </p:nvSpPr>
        <p:spPr bwMode="auto">
          <a:xfrm>
            <a:off x="508820" y="2208598"/>
            <a:ext cx="8568143" cy="47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spcBef>
                <a:spcPct val="20000"/>
              </a:spcBef>
              <a:buClr>
                <a:schemeClr val="bg2"/>
              </a:buClr>
              <a:buSzPct val="75000"/>
              <a:buFont typeface="Wingdings" pitchFamily="2" charset="2"/>
              <a:buNone/>
              <a:defRPr sz="3400">
                <a:solidFill>
                  <a:schemeClr val="tx2"/>
                </a:solidFill>
                <a:latin typeface="Trebuchet MS" pitchFamily="34" charset="0"/>
                <a:cs typeface="+mn-cs"/>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pPr marL="514350" indent="-514350">
              <a:buClr>
                <a:schemeClr val="accent1"/>
              </a:buClr>
              <a:buFont typeface="+mj-lt"/>
              <a:buAutoNum type="arabicPeriod"/>
            </a:pPr>
            <a:r>
              <a:rPr lang="en-US" sz="2800" b="1" dirty="0"/>
              <a:t>Establish Baseline</a:t>
            </a:r>
            <a:r>
              <a:rPr lang="en-US" sz="2800" dirty="0"/>
              <a:t>: </a:t>
            </a:r>
            <a:r>
              <a:rPr lang="en-US" sz="2200" dirty="0">
                <a:solidFill>
                  <a:schemeClr val="tx1"/>
                </a:solidFill>
                <a:latin typeface="+mn-lt"/>
                <a:cs typeface="Arial" charset="0"/>
              </a:rPr>
              <a:t>operate potable and recycled water uses</a:t>
            </a:r>
          </a:p>
          <a:p>
            <a:pPr marL="514350" indent="-514350">
              <a:buClr>
                <a:schemeClr val="accent1"/>
              </a:buClr>
              <a:buFont typeface="+mj-lt"/>
              <a:buAutoNum type="arabicPeriod"/>
            </a:pPr>
            <a:r>
              <a:rPr lang="en-US" sz="2800" b="1" dirty="0"/>
              <a:t>Potable Water Off: </a:t>
            </a:r>
            <a:r>
              <a:rPr lang="en-US" sz="2200" dirty="0">
                <a:solidFill>
                  <a:schemeClr val="tx1"/>
                </a:solidFill>
                <a:latin typeface="+mn-lt"/>
                <a:cs typeface="Arial" charset="0"/>
              </a:rPr>
              <a:t>shutoff the potable feed at the point of connection (usually the meter)</a:t>
            </a:r>
          </a:p>
          <a:p>
            <a:pPr marL="673100" lvl="2" indent="-273050">
              <a:spcBef>
                <a:spcPts val="1000"/>
              </a:spcBef>
              <a:buClr>
                <a:schemeClr val="accent1"/>
              </a:buClr>
              <a:buFont typeface="Wingdings 3" charset="2"/>
              <a:buChar char=""/>
              <a:defRPr/>
            </a:pPr>
            <a:r>
              <a:rPr lang="en-US" sz="1800" dirty="0">
                <a:solidFill>
                  <a:schemeClr val="tx1">
                    <a:lumMod val="75000"/>
                    <a:lumOff val="25000"/>
                  </a:schemeClr>
                </a:solidFill>
              </a:rPr>
              <a:t>Operate recycled water to verify pressure</a:t>
            </a:r>
          </a:p>
          <a:p>
            <a:pPr marL="673100" lvl="2" indent="-273050">
              <a:spcBef>
                <a:spcPts val="1000"/>
              </a:spcBef>
              <a:buClr>
                <a:schemeClr val="accent1"/>
              </a:buClr>
              <a:buFont typeface="Wingdings 3" charset="2"/>
              <a:buChar char=""/>
              <a:defRPr/>
            </a:pPr>
            <a:r>
              <a:rPr lang="en-US" sz="1800" dirty="0">
                <a:solidFill>
                  <a:schemeClr val="tx1">
                    <a:lumMod val="75000"/>
                    <a:lumOff val="25000"/>
                  </a:schemeClr>
                </a:solidFill>
              </a:rPr>
              <a:t>Operate potable uses to verify no pressure.</a:t>
            </a:r>
          </a:p>
          <a:p>
            <a:pPr marL="514350" indent="-514350">
              <a:buClr>
                <a:schemeClr val="accent1"/>
              </a:buClr>
              <a:buFont typeface="+mj-lt"/>
              <a:buAutoNum type="arabicPeriod"/>
            </a:pPr>
            <a:r>
              <a:rPr lang="en-US" sz="2800" b="1" dirty="0"/>
              <a:t>Recycled Water Off</a:t>
            </a:r>
            <a:r>
              <a:rPr lang="en-US" sz="2800" dirty="0"/>
              <a:t>: </a:t>
            </a:r>
            <a:r>
              <a:rPr lang="en-US" sz="2200" dirty="0">
                <a:solidFill>
                  <a:schemeClr val="tx1"/>
                </a:solidFill>
                <a:latin typeface="+mn-lt"/>
                <a:cs typeface="Arial" charset="0"/>
              </a:rPr>
              <a:t>shutoff the recycled water system feed</a:t>
            </a:r>
          </a:p>
          <a:p>
            <a:pPr marL="673100" lvl="2" indent="-273050">
              <a:spcBef>
                <a:spcPts val="1000"/>
              </a:spcBef>
              <a:buClr>
                <a:schemeClr val="accent1"/>
              </a:buClr>
              <a:buFont typeface="Wingdings 3" charset="2"/>
              <a:buChar char=""/>
              <a:defRPr/>
            </a:pPr>
            <a:r>
              <a:rPr lang="en-US" sz="1800" dirty="0">
                <a:solidFill>
                  <a:schemeClr val="tx1">
                    <a:lumMod val="75000"/>
                    <a:lumOff val="25000"/>
                  </a:schemeClr>
                </a:solidFill>
              </a:rPr>
              <a:t>Operate domestic water uses to verify pressure</a:t>
            </a:r>
          </a:p>
          <a:p>
            <a:pPr marL="673100" lvl="2" indent="-273050">
              <a:spcBef>
                <a:spcPts val="1000"/>
              </a:spcBef>
              <a:buClr>
                <a:schemeClr val="accent1"/>
              </a:buClr>
              <a:buFont typeface="Wingdings 3" charset="2"/>
              <a:buChar char=""/>
              <a:defRPr/>
            </a:pPr>
            <a:r>
              <a:rPr lang="en-US" sz="1800" dirty="0">
                <a:solidFill>
                  <a:schemeClr val="tx1">
                    <a:lumMod val="75000"/>
                    <a:lumOff val="25000"/>
                  </a:schemeClr>
                </a:solidFill>
              </a:rPr>
              <a:t>Operate irrigation uses to verify no pressure</a:t>
            </a:r>
          </a:p>
        </p:txBody>
      </p:sp>
      <p:pic>
        <p:nvPicPr>
          <p:cNvPr id="5122" name="Picture 2" descr="\\rmcla\RMCLA\Projects\0132  West Basin MWD\0132-006 RW Customer Development\B. Project Work\1. Cust Dev\Redondo Union HS\Baseball Field\Site Photos\2012OCT02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73107" y="4742877"/>
            <a:ext cx="2416669" cy="1829232"/>
          </a:xfrm>
          <a:prstGeom prst="rect">
            <a:avLst/>
          </a:prstGeom>
          <a:ln w="31750">
            <a:solidFill>
              <a:schemeClr val="accent2">
                <a:lumMod val="75000"/>
              </a:schemeClr>
            </a:solidFill>
          </a:ln>
        </p:spPr>
      </p:pic>
      <p:sp>
        <p:nvSpPr>
          <p:cNvPr id="11270" name="Rectangle 2"/>
          <p:cNvSpPr>
            <a:spLocks noChangeArrowheads="1"/>
          </p:cNvSpPr>
          <p:nvPr/>
        </p:nvSpPr>
        <p:spPr bwMode="auto">
          <a:xfrm>
            <a:off x="635726" y="494071"/>
            <a:ext cx="9646100" cy="1379922"/>
          </a:xfrm>
          <a:prstGeom prst="rect">
            <a:avLst/>
          </a:prstGeom>
          <a:noFill/>
          <a:ln w="9525">
            <a:noFill/>
            <a:miter lim="800000"/>
            <a:headEnd/>
            <a:tailEnd/>
          </a:ln>
          <a:effectLst/>
        </p:spPr>
        <p:txBody>
          <a:bodyPr lIns="0" rIns="0" bIns="0" anchor="ctr"/>
          <a:lstStyle/>
          <a:p>
            <a:pPr eaLnBrk="1" hangingPunct="1">
              <a:defRPr/>
            </a:pPr>
            <a:r>
              <a:rPr lang="en-US" sz="3600" dirty="0">
                <a:solidFill>
                  <a:schemeClr val="bg2"/>
                </a:solidFill>
                <a:latin typeface="+mj-lt"/>
                <a:ea typeface="+mj-ea"/>
                <a:cs typeface="+mj-cs"/>
              </a:rPr>
              <a:t>Two-Way Shutdown Test Method</a:t>
            </a:r>
          </a:p>
        </p:txBody>
      </p:sp>
      <p:sp>
        <p:nvSpPr>
          <p:cNvPr id="7" name="Slide Number Placeholder 5">
            <a:extLst>
              <a:ext uri="{FF2B5EF4-FFF2-40B4-BE49-F238E27FC236}">
                <a16:creationId xmlns:a16="http://schemas.microsoft.com/office/drawing/2014/main" id="{61C5F309-F94B-49EB-97A0-6998728D320A}"/>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35</a:t>
            </a:fld>
            <a:endParaRPr lang="en-US"/>
          </a:p>
        </p:txBody>
      </p:sp>
    </p:spTree>
    <p:extLst>
      <p:ext uri="{BB962C8B-B14F-4D97-AF65-F5344CB8AC3E}">
        <p14:creationId xmlns:p14="http://schemas.microsoft.com/office/powerpoint/2010/main" val="39790279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9B3C-E78B-40BE-87D3-C816E310274C}"/>
              </a:ext>
            </a:extLst>
          </p:cNvPr>
          <p:cNvSpPr>
            <a:spLocks noGrp="1"/>
          </p:cNvSpPr>
          <p:nvPr>
            <p:ph type="title"/>
          </p:nvPr>
        </p:nvSpPr>
        <p:spPr>
          <a:xfrm>
            <a:off x="719526" y="859357"/>
            <a:ext cx="8761413" cy="706964"/>
          </a:xfrm>
        </p:spPr>
        <p:txBody>
          <a:bodyPr/>
          <a:lstStyle/>
          <a:p>
            <a:r>
              <a:rPr lang="en-US" dirty="0"/>
              <a:t>Other Cross Connection Test Methods</a:t>
            </a:r>
          </a:p>
        </p:txBody>
      </p:sp>
      <p:sp>
        <p:nvSpPr>
          <p:cNvPr id="4" name="Content Placeholder 3">
            <a:extLst>
              <a:ext uri="{FF2B5EF4-FFF2-40B4-BE49-F238E27FC236}">
                <a16:creationId xmlns:a16="http://schemas.microsoft.com/office/drawing/2014/main" id="{26751A8D-9E87-460F-BA39-A071AC0CCB1D}"/>
              </a:ext>
            </a:extLst>
          </p:cNvPr>
          <p:cNvSpPr>
            <a:spLocks noGrp="1"/>
          </p:cNvSpPr>
          <p:nvPr>
            <p:ph idx="1"/>
          </p:nvPr>
        </p:nvSpPr>
        <p:spPr>
          <a:xfrm>
            <a:off x="529659" y="2494068"/>
            <a:ext cx="8825659" cy="3416300"/>
          </a:xfrm>
        </p:spPr>
        <p:txBody>
          <a:bodyPr>
            <a:normAutofit lnSpcReduction="10000"/>
          </a:bodyPr>
          <a:lstStyle/>
          <a:p>
            <a:r>
              <a:rPr lang="en-US" sz="2800" dirty="0"/>
              <a:t>Pressure Test</a:t>
            </a:r>
          </a:p>
          <a:p>
            <a:pPr lvl="1"/>
            <a:r>
              <a:rPr lang="en-US" sz="2000" dirty="0"/>
              <a:t>Depressurize system to 30 to 50 percent</a:t>
            </a:r>
          </a:p>
          <a:p>
            <a:r>
              <a:rPr lang="en-US" sz="2800" dirty="0"/>
              <a:t>Dye Test</a:t>
            </a:r>
          </a:p>
          <a:p>
            <a:pPr lvl="1"/>
            <a:r>
              <a:rPr lang="en-US" sz="2000" dirty="0"/>
              <a:t>Avoids shutting down potable</a:t>
            </a:r>
          </a:p>
          <a:p>
            <a:r>
              <a:rPr lang="en-US" sz="2800" dirty="0"/>
              <a:t>TDS Test</a:t>
            </a:r>
          </a:p>
          <a:p>
            <a:pPr lvl="1"/>
            <a:r>
              <a:rPr lang="en-US" sz="2000" dirty="0"/>
              <a:t>Avoids shutting down potable</a:t>
            </a:r>
          </a:p>
          <a:p>
            <a:r>
              <a:rPr lang="en-US" sz="2800" dirty="0"/>
              <a:t>Visual Inspections</a:t>
            </a:r>
          </a:p>
        </p:txBody>
      </p:sp>
      <p:pic>
        <p:nvPicPr>
          <p:cNvPr id="3" name="Picture 2" descr="C:\Users\kerickson\Desktop\X-Connection Testing Reports\Chili's Site\33946 Yucaipa Blvd\DSCN4037.JPG">
            <a:extLst>
              <a:ext uri="{FF2B5EF4-FFF2-40B4-BE49-F238E27FC236}">
                <a16:creationId xmlns:a16="http://schemas.microsoft.com/office/drawing/2014/main" id="{239131F0-3340-4385-86F8-0159D76F70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7261" y="2247922"/>
            <a:ext cx="2999678" cy="1837799"/>
          </a:xfrm>
          <a:prstGeom prst="rect">
            <a:avLst/>
          </a:prstGeom>
          <a:ln w="31750">
            <a:solidFill>
              <a:schemeClr val="accent2">
                <a:lumMod val="75000"/>
              </a:schemeClr>
            </a:solidFill>
          </a:ln>
        </p:spPr>
      </p:pic>
      <p:pic>
        <p:nvPicPr>
          <p:cNvPr id="5" name="Picture 2" descr="C:\Users\kerickson\Desktop\X-Connection Testing Reports\Chili's Site\33960 Yucaipa Blvd\DSCN4066.JPG">
            <a:extLst>
              <a:ext uri="{FF2B5EF4-FFF2-40B4-BE49-F238E27FC236}">
                <a16:creationId xmlns:a16="http://schemas.microsoft.com/office/drawing/2014/main" id="{6463DFF7-36BA-4854-B9A2-FC538A1291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0088397" y="2240877"/>
            <a:ext cx="1828800" cy="1371600"/>
          </a:xfrm>
          <a:prstGeom prst="rect">
            <a:avLst/>
          </a:prstGeom>
          <a:ln w="28575">
            <a:solidFill>
              <a:schemeClr val="accent2">
                <a:lumMod val="75000"/>
              </a:schemeClr>
            </a:solidFill>
          </a:ln>
        </p:spPr>
      </p:pic>
      <p:pic>
        <p:nvPicPr>
          <p:cNvPr id="6" name="Picture 33" descr="dye3">
            <a:extLst>
              <a:ext uri="{FF2B5EF4-FFF2-40B4-BE49-F238E27FC236}">
                <a16:creationId xmlns:a16="http://schemas.microsoft.com/office/drawing/2014/main" id="{EF50C54D-F715-4A1C-8E6B-7287BFC3C84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5875" y="4120447"/>
            <a:ext cx="2680254" cy="2010191"/>
          </a:xfrm>
          <a:prstGeom prst="rect">
            <a:avLst/>
          </a:prstGeom>
          <a:ln w="28575">
            <a:solidFill>
              <a:schemeClr val="accent2">
                <a:lumMod val="75000"/>
              </a:schemeClr>
            </a:solidFill>
          </a:ln>
        </p:spPr>
      </p:pic>
      <p:pic>
        <p:nvPicPr>
          <p:cNvPr id="7" name="Picture 4" descr="tds1">
            <a:extLst>
              <a:ext uri="{FF2B5EF4-FFF2-40B4-BE49-F238E27FC236}">
                <a16:creationId xmlns:a16="http://schemas.microsoft.com/office/drawing/2014/main" id="{3BCE3046-28B6-4ECC-9ECE-BCD5A053FC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9859797" y="3881131"/>
            <a:ext cx="1828800" cy="1543760"/>
          </a:xfrm>
          <a:prstGeom prst="rect">
            <a:avLst/>
          </a:prstGeom>
          <a:ln w="28575">
            <a:solidFill>
              <a:schemeClr val="accent2">
                <a:lumMod val="75000"/>
              </a:schemeClr>
            </a:solidFill>
          </a:ln>
        </p:spPr>
      </p:pic>
      <p:pic>
        <p:nvPicPr>
          <p:cNvPr id="9" name="Picture 4" descr="MVC-008S">
            <a:extLst>
              <a:ext uri="{FF2B5EF4-FFF2-40B4-BE49-F238E27FC236}">
                <a16:creationId xmlns:a16="http://schemas.microsoft.com/office/drawing/2014/main" id="{EB29053D-37C1-4FF0-AE2C-348DA72B54C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a:xfrm>
            <a:off x="8317209" y="5844029"/>
            <a:ext cx="1498920" cy="995021"/>
          </a:xfrm>
          <a:prstGeom prst="rect">
            <a:avLst/>
          </a:prstGeom>
          <a:ln w="28575">
            <a:solidFill>
              <a:schemeClr val="accent2">
                <a:lumMod val="75000"/>
              </a:schemeClr>
            </a:solidFill>
          </a:ln>
        </p:spPr>
      </p:pic>
      <p:pic>
        <p:nvPicPr>
          <p:cNvPr id="10" name="Picture 6" descr="MVC-009S">
            <a:extLst>
              <a:ext uri="{FF2B5EF4-FFF2-40B4-BE49-F238E27FC236}">
                <a16:creationId xmlns:a16="http://schemas.microsoft.com/office/drawing/2014/main" id="{D4E5838E-63C8-44AC-AB48-182920C379B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a:xfrm>
            <a:off x="9859797" y="5474286"/>
            <a:ext cx="1828800" cy="1371600"/>
          </a:xfrm>
          <a:prstGeom prst="rect">
            <a:avLst/>
          </a:prstGeom>
          <a:ln w="28575">
            <a:solidFill>
              <a:schemeClr val="accent2">
                <a:lumMod val="75000"/>
              </a:schemeClr>
            </a:solidFill>
          </a:ln>
        </p:spPr>
      </p:pic>
      <p:sp>
        <p:nvSpPr>
          <p:cNvPr id="11" name="Slide Number Placeholder 5">
            <a:extLst>
              <a:ext uri="{FF2B5EF4-FFF2-40B4-BE49-F238E27FC236}">
                <a16:creationId xmlns:a16="http://schemas.microsoft.com/office/drawing/2014/main" id="{D98BF34D-7DE3-4FD6-B8BF-64B27CE6307C}"/>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36</a:t>
            </a:fld>
            <a:endParaRPr lang="en-US"/>
          </a:p>
        </p:txBody>
      </p:sp>
    </p:spTree>
    <p:extLst>
      <p:ext uri="{BB962C8B-B14F-4D97-AF65-F5344CB8AC3E}">
        <p14:creationId xmlns:p14="http://schemas.microsoft.com/office/powerpoint/2010/main" val="2679762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945351C-8575-41C7-B1E4-7E0316233CEE}"/>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Site Supervisor Responsibilities</a:t>
            </a:r>
          </a:p>
        </p:txBody>
      </p:sp>
      <p:cxnSp>
        <p:nvCxnSpPr>
          <p:cNvPr id="18" name="Straight Connector 1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8D9CADC-90CA-4727-B9BC-7AE9B94E18D5}"/>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pPr>
                <a:spcAft>
                  <a:spcPts val="600"/>
                </a:spcAft>
              </a:pPr>
              <a:t>37</a:t>
            </a:fld>
            <a:endParaRPr lang="en-US"/>
          </a:p>
        </p:txBody>
      </p:sp>
      <p:pic>
        <p:nvPicPr>
          <p:cNvPr id="13" name="Picture 12" descr="A picture containing grass, outdoor, sign, sitting&#10;&#10;Description automatically generated">
            <a:extLst>
              <a:ext uri="{FF2B5EF4-FFF2-40B4-BE49-F238E27FC236}">
                <a16:creationId xmlns:a16="http://schemas.microsoft.com/office/drawing/2014/main" id="{ABC760F4-15DD-4415-BB20-682C1F45731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44595138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Shape 73">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p:cNvSpPr>
            <a:spLocks noGrp="1"/>
          </p:cNvSpPr>
          <p:nvPr>
            <p:ph type="title"/>
          </p:nvPr>
        </p:nvSpPr>
        <p:spPr>
          <a:xfrm>
            <a:off x="639098" y="629265"/>
            <a:ext cx="6072776" cy="1622322"/>
          </a:xfrm>
        </p:spPr>
        <p:txBody>
          <a:bodyPr>
            <a:normAutofit/>
          </a:bodyPr>
          <a:lstStyle/>
          <a:p>
            <a:r>
              <a:rPr lang="en-US">
                <a:solidFill>
                  <a:schemeClr val="tx1"/>
                </a:solidFill>
              </a:rPr>
              <a:t>Site Supervisor Responsibilities</a:t>
            </a:r>
          </a:p>
        </p:txBody>
      </p:sp>
      <p:pic>
        <p:nvPicPr>
          <p:cNvPr id="6147" name="Picture 3" descr="\\rmcla\RMCLA\Projects\0132  West Basin MWD\0132-006 RW Customer Development\B. Project Work\1. Cust Dev\Redondo Union HS\Baseball Field\Site Photos\2012OCT18 -DF-line (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18226" y="645106"/>
            <a:ext cx="4125317" cy="5585369"/>
          </a:xfrm>
          <a:prstGeom prst="rect">
            <a:avLst/>
          </a:prstGeom>
        </p:spPr>
      </p:pic>
      <p:sp>
        <p:nvSpPr>
          <p:cNvPr id="80" name="Rectangle 7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 name="Oval 8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4" name="Oval 8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9098" y="2418735"/>
            <a:ext cx="6072776" cy="3811740"/>
          </a:xfrm>
        </p:spPr>
        <p:txBody>
          <a:bodyPr anchor="ctr">
            <a:normAutofit/>
          </a:bodyPr>
          <a:lstStyle/>
          <a:p>
            <a:pPr marL="0" indent="0">
              <a:lnSpc>
                <a:spcPct val="90000"/>
              </a:lnSpc>
              <a:buNone/>
              <a:defRPr/>
            </a:pPr>
            <a:r>
              <a:rPr lang="en-US" dirty="0">
                <a:solidFill>
                  <a:schemeClr val="tx1"/>
                </a:solidFill>
              </a:rPr>
              <a:t>The Recycled Water Site Supervisor is responsible for: </a:t>
            </a:r>
          </a:p>
          <a:p>
            <a:pPr marL="273050" indent="-273050">
              <a:lnSpc>
                <a:spcPct val="90000"/>
              </a:lnSpc>
              <a:defRPr/>
            </a:pPr>
            <a:r>
              <a:rPr lang="en-US" dirty="0">
                <a:solidFill>
                  <a:schemeClr val="tx1"/>
                </a:solidFill>
              </a:rPr>
              <a:t>Overseeing the O&amp;M of the on-site water systems</a:t>
            </a:r>
          </a:p>
          <a:p>
            <a:pPr marL="273050" indent="-273050">
              <a:lnSpc>
                <a:spcPct val="90000"/>
              </a:lnSpc>
              <a:defRPr/>
            </a:pPr>
            <a:r>
              <a:rPr lang="en-US" dirty="0">
                <a:solidFill>
                  <a:schemeClr val="tx1"/>
                </a:solidFill>
              </a:rPr>
              <a:t>Ensuring that there are no cross-connections </a:t>
            </a:r>
          </a:p>
          <a:p>
            <a:pPr marL="273050" indent="-273050">
              <a:lnSpc>
                <a:spcPct val="90000"/>
              </a:lnSpc>
              <a:defRPr/>
            </a:pPr>
            <a:r>
              <a:rPr lang="en-US" dirty="0">
                <a:solidFill>
                  <a:schemeClr val="tx1"/>
                </a:solidFill>
              </a:rPr>
              <a:t>Acting as a liaison to WBSD</a:t>
            </a:r>
          </a:p>
          <a:p>
            <a:pPr marL="273050" indent="-273050">
              <a:lnSpc>
                <a:spcPct val="90000"/>
              </a:lnSpc>
              <a:defRPr/>
            </a:pPr>
            <a:r>
              <a:rPr lang="en-US" dirty="0">
                <a:solidFill>
                  <a:schemeClr val="tx1"/>
                </a:solidFill>
              </a:rPr>
              <a:t>Completing periodic inspections with WBSD</a:t>
            </a:r>
          </a:p>
          <a:p>
            <a:pPr marL="273050" indent="-273050">
              <a:lnSpc>
                <a:spcPct val="90000"/>
              </a:lnSpc>
              <a:defRPr/>
            </a:pPr>
            <a:r>
              <a:rPr lang="en-US" dirty="0">
                <a:solidFill>
                  <a:schemeClr val="tx1"/>
                </a:solidFill>
              </a:rPr>
              <a:t>Answering questions and training personnel </a:t>
            </a:r>
          </a:p>
          <a:p>
            <a:pPr marL="273050" indent="-273050">
              <a:lnSpc>
                <a:spcPct val="90000"/>
              </a:lnSpc>
              <a:defRPr/>
            </a:pPr>
            <a:r>
              <a:rPr lang="en-US" dirty="0">
                <a:solidFill>
                  <a:schemeClr val="tx1"/>
                </a:solidFill>
              </a:rPr>
              <a:t>Maintaining system records </a:t>
            </a:r>
          </a:p>
          <a:p>
            <a:pPr marL="273050" indent="-273050">
              <a:lnSpc>
                <a:spcPct val="90000"/>
              </a:lnSpc>
              <a:defRPr/>
            </a:pPr>
            <a:r>
              <a:rPr lang="en-US" dirty="0">
                <a:solidFill>
                  <a:schemeClr val="tx1"/>
                </a:solidFill>
              </a:rPr>
              <a:t>Performing repairs and preventative maintenance on the system to ensure it remains in compliance with all WBSD and State requirements</a:t>
            </a:r>
          </a:p>
        </p:txBody>
      </p:sp>
      <p:sp>
        <p:nvSpPr>
          <p:cNvPr id="5" name="Slide Number Placeholder 5">
            <a:extLst>
              <a:ext uri="{FF2B5EF4-FFF2-40B4-BE49-F238E27FC236}">
                <a16:creationId xmlns:a16="http://schemas.microsoft.com/office/drawing/2014/main" id="{8871B445-A034-4229-9638-4CA6814C887B}"/>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38</a:t>
            </a:fld>
            <a:endParaRPr lang="en-US">
              <a:solidFill>
                <a:schemeClr val="tx1"/>
              </a:solidFill>
            </a:endParaRPr>
          </a:p>
        </p:txBody>
      </p:sp>
    </p:spTree>
    <p:extLst>
      <p:ext uri="{BB962C8B-B14F-4D97-AF65-F5344CB8AC3E}">
        <p14:creationId xmlns:p14="http://schemas.microsoft.com/office/powerpoint/2010/main" val="326717411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mcla\RMCLA\Projects\0132  West Basin MWD\0132-006 RW Customer Development\B. Project Work\1. Cust Dev\Anza Medians\Victor Park\Photos\2012SEP07 (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7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73" name="Freeform: Shape 7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1154955" y="4110824"/>
            <a:ext cx="5015258" cy="1908975"/>
          </a:xfrm>
        </p:spPr>
        <p:txBody>
          <a:bodyPr>
            <a:normAutofit/>
          </a:bodyPr>
          <a:lstStyle/>
          <a:p>
            <a:r>
              <a:rPr lang="en-US">
                <a:solidFill>
                  <a:schemeClr val="tx1"/>
                </a:solidFill>
              </a:rPr>
              <a:t>Recycled Water System Operations</a:t>
            </a:r>
          </a:p>
        </p:txBody>
      </p:sp>
      <p:sp>
        <p:nvSpPr>
          <p:cNvPr id="3" name="Content Placeholder 2"/>
          <p:cNvSpPr>
            <a:spLocks noGrp="1"/>
          </p:cNvSpPr>
          <p:nvPr>
            <p:ph idx="1"/>
          </p:nvPr>
        </p:nvSpPr>
        <p:spPr>
          <a:xfrm>
            <a:off x="6375894" y="4110824"/>
            <a:ext cx="4772509" cy="1908976"/>
          </a:xfrm>
        </p:spPr>
        <p:txBody>
          <a:bodyPr anchor="ctr">
            <a:normAutofit/>
          </a:bodyPr>
          <a:lstStyle/>
          <a:p>
            <a:pPr marL="273050" indent="-273050">
              <a:lnSpc>
                <a:spcPct val="90000"/>
              </a:lnSpc>
              <a:defRPr/>
            </a:pPr>
            <a:r>
              <a:rPr lang="en-US">
                <a:solidFill>
                  <a:schemeClr val="tx1"/>
                </a:solidFill>
              </a:rPr>
              <a:t>Operation of landscape irrigation systems can occur:</a:t>
            </a:r>
          </a:p>
          <a:p>
            <a:pPr marL="673100" lvl="2" indent="-273050">
              <a:lnSpc>
                <a:spcPct val="90000"/>
              </a:lnSpc>
              <a:defRPr/>
            </a:pPr>
            <a:r>
              <a:rPr lang="en-US">
                <a:solidFill>
                  <a:schemeClr val="tx1"/>
                </a:solidFill>
              </a:rPr>
              <a:t>Between 9 p.m. – 7 a.m. for automatically controlled systems to minimize wind drift and public contact</a:t>
            </a:r>
          </a:p>
          <a:p>
            <a:pPr marL="673100" lvl="2" indent="-273050">
              <a:lnSpc>
                <a:spcPct val="90000"/>
              </a:lnSpc>
              <a:defRPr/>
            </a:pPr>
            <a:r>
              <a:rPr lang="en-US">
                <a:solidFill>
                  <a:schemeClr val="tx1"/>
                </a:solidFill>
              </a:rPr>
              <a:t>During the day if monitored and controlled as required to prevent public exposure</a:t>
            </a:r>
          </a:p>
        </p:txBody>
      </p:sp>
      <p:sp>
        <p:nvSpPr>
          <p:cNvPr id="5" name="Slide Number Placeholder 5">
            <a:extLst>
              <a:ext uri="{FF2B5EF4-FFF2-40B4-BE49-F238E27FC236}">
                <a16:creationId xmlns:a16="http://schemas.microsoft.com/office/drawing/2014/main" id="{B787303B-F3DD-4FAE-A145-D59F9CA49362}"/>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39</a:t>
            </a:fld>
            <a:endParaRPr lang="en-US" dirty="0">
              <a:solidFill>
                <a:schemeClr val="tx1"/>
              </a:solidFill>
            </a:endParaRPr>
          </a:p>
        </p:txBody>
      </p:sp>
    </p:spTree>
    <p:extLst>
      <p:ext uri="{BB962C8B-B14F-4D97-AF65-F5344CB8AC3E}">
        <p14:creationId xmlns:p14="http://schemas.microsoft.com/office/powerpoint/2010/main" val="5224202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74093-7731-48D6-A82E-FE5D8D371216}"/>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19472" y="2312341"/>
            <a:ext cx="3727829" cy="4320739"/>
          </a:xfrm>
          <a:prstGeom prst="rect">
            <a:avLst/>
          </a:prstGeom>
        </p:spPr>
      </p:pic>
      <p:sp>
        <p:nvSpPr>
          <p:cNvPr id="2" name="Title 1"/>
          <p:cNvSpPr>
            <a:spLocks noGrp="1"/>
          </p:cNvSpPr>
          <p:nvPr>
            <p:ph type="title"/>
          </p:nvPr>
        </p:nvSpPr>
        <p:spPr>
          <a:xfrm>
            <a:off x="477672" y="470847"/>
            <a:ext cx="9962865" cy="1392071"/>
          </a:xfrm>
        </p:spPr>
        <p:txBody>
          <a:bodyPr/>
          <a:lstStyle/>
          <a:p>
            <a:pPr eaLnBrk="1" hangingPunct="1">
              <a:defRPr/>
            </a:pPr>
            <a:r>
              <a:rPr lang="en-US" dirty="0"/>
              <a:t>As Californians, we live in a constant drought and need to conserve water</a:t>
            </a:r>
            <a:endParaRPr lang="en-US" sz="3700" b="1" dirty="0">
              <a:solidFill>
                <a:schemeClr val="tx2"/>
              </a:solidFill>
              <a:effectLst>
                <a:outerShdw blurRad="38100" dist="38100" dir="2700000" algn="tl">
                  <a:srgbClr val="C0C0C0"/>
                </a:outerShdw>
              </a:effectLst>
              <a:latin typeface="Trebuchet MS" pitchFamily="34" charset="0"/>
            </a:endParaRPr>
          </a:p>
        </p:txBody>
      </p:sp>
      <p:grpSp>
        <p:nvGrpSpPr>
          <p:cNvPr id="20" name="Group 19">
            <a:extLst>
              <a:ext uri="{FF2B5EF4-FFF2-40B4-BE49-F238E27FC236}">
                <a16:creationId xmlns:a16="http://schemas.microsoft.com/office/drawing/2014/main" id="{F1C94719-535A-4E3C-8022-B5C53F99F6EC}"/>
              </a:ext>
            </a:extLst>
          </p:cNvPr>
          <p:cNvGrpSpPr/>
          <p:nvPr/>
        </p:nvGrpSpPr>
        <p:grpSpPr>
          <a:xfrm>
            <a:off x="-442426" y="2198846"/>
            <a:ext cx="10506879" cy="4537452"/>
            <a:chOff x="-442426" y="2624979"/>
            <a:chExt cx="10506879" cy="4537452"/>
          </a:xfrm>
        </p:grpSpPr>
        <p:grpSp>
          <p:nvGrpSpPr>
            <p:cNvPr id="19" name="Group 18">
              <a:extLst>
                <a:ext uri="{FF2B5EF4-FFF2-40B4-BE49-F238E27FC236}">
                  <a16:creationId xmlns:a16="http://schemas.microsoft.com/office/drawing/2014/main" id="{3BFFF6F6-7500-48C7-83BD-E3EFCCE596C5}"/>
                </a:ext>
              </a:extLst>
            </p:cNvPr>
            <p:cNvGrpSpPr/>
            <p:nvPr/>
          </p:nvGrpSpPr>
          <p:grpSpPr>
            <a:xfrm>
              <a:off x="2851071" y="2624979"/>
              <a:ext cx="7213382" cy="4427569"/>
              <a:chOff x="2833315" y="2411913"/>
              <a:chExt cx="7213382" cy="4427569"/>
            </a:xfrm>
          </p:grpSpPr>
          <p:pic>
            <p:nvPicPr>
              <p:cNvPr id="16" name="Picture 15">
                <a:extLst>
                  <a:ext uri="{FF2B5EF4-FFF2-40B4-BE49-F238E27FC236}">
                    <a16:creationId xmlns:a16="http://schemas.microsoft.com/office/drawing/2014/main" id="{B7481E73-8835-4285-9C98-188C84E1F36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33315" y="2668169"/>
                <a:ext cx="3682303" cy="3950550"/>
              </a:xfrm>
              <a:prstGeom prst="rect">
                <a:avLst/>
              </a:prstGeom>
            </p:spPr>
          </p:pic>
          <p:sp>
            <p:nvSpPr>
              <p:cNvPr id="17" name="TextBox 16">
                <a:extLst>
                  <a:ext uri="{FF2B5EF4-FFF2-40B4-BE49-F238E27FC236}">
                    <a16:creationId xmlns:a16="http://schemas.microsoft.com/office/drawing/2014/main" id="{5B878530-3E6B-4DFC-B26D-EE86F4C4CAF5}"/>
                  </a:ext>
                </a:extLst>
              </p:cNvPr>
              <p:cNvSpPr txBox="1"/>
              <p:nvPr/>
            </p:nvSpPr>
            <p:spPr>
              <a:xfrm>
                <a:off x="3017055" y="2429670"/>
                <a:ext cx="1345849" cy="400110"/>
              </a:xfrm>
              <a:prstGeom prst="rect">
                <a:avLst/>
              </a:prstGeom>
              <a:noFill/>
            </p:spPr>
            <p:txBody>
              <a:bodyPr wrap="square" rtlCol="0">
                <a:spAutoFit/>
              </a:bodyPr>
              <a:lstStyle/>
              <a:p>
                <a:pPr algn="ctr"/>
                <a:r>
                  <a:rPr lang="en-US" sz="2000" b="1" dirty="0">
                    <a:latin typeface="Arial Narrow" panose="020B0606020202030204" pitchFamily="34" charset="0"/>
                  </a:rPr>
                  <a:t>March 2017</a:t>
                </a:r>
              </a:p>
            </p:txBody>
          </p:sp>
          <p:sp>
            <p:nvSpPr>
              <p:cNvPr id="18" name="TextBox 17">
                <a:extLst>
                  <a:ext uri="{FF2B5EF4-FFF2-40B4-BE49-F238E27FC236}">
                    <a16:creationId xmlns:a16="http://schemas.microsoft.com/office/drawing/2014/main" id="{6FAE2B90-46C5-4E86-8DC9-7759BD88B368}"/>
                  </a:ext>
                </a:extLst>
              </p:cNvPr>
              <p:cNvSpPr txBox="1"/>
              <p:nvPr/>
            </p:nvSpPr>
            <p:spPr>
              <a:xfrm>
                <a:off x="5822996" y="2419314"/>
                <a:ext cx="1345849" cy="400110"/>
              </a:xfrm>
              <a:prstGeom prst="rect">
                <a:avLst/>
              </a:prstGeom>
              <a:noFill/>
            </p:spPr>
            <p:txBody>
              <a:bodyPr wrap="square" rtlCol="0">
                <a:spAutoFit/>
              </a:bodyPr>
              <a:lstStyle/>
              <a:p>
                <a:pPr algn="ctr"/>
                <a:r>
                  <a:rPr lang="en-US" sz="2000" b="1" dirty="0">
                    <a:latin typeface="Arial Narrow" panose="020B0606020202030204" pitchFamily="34" charset="0"/>
                  </a:rPr>
                  <a:t>March 2018</a:t>
                </a:r>
              </a:p>
            </p:txBody>
          </p:sp>
          <p:pic>
            <p:nvPicPr>
              <p:cNvPr id="15" name="Picture 14" descr="A close up of a map&#10;&#10;Description generated with very high confidence">
                <a:extLst>
                  <a:ext uri="{FF2B5EF4-FFF2-40B4-BE49-F238E27FC236}">
                    <a16:creationId xmlns:a16="http://schemas.microsoft.com/office/drawing/2014/main" id="{9BE04519-5B22-4D81-BBDC-3B9BB5C2D50C}"/>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55835" y="2637548"/>
                <a:ext cx="3747653" cy="4201934"/>
              </a:xfrm>
              <a:prstGeom prst="rect">
                <a:avLst/>
              </a:prstGeom>
            </p:spPr>
          </p:pic>
          <p:sp>
            <p:nvSpPr>
              <p:cNvPr id="21" name="TextBox 20">
                <a:extLst>
                  <a:ext uri="{FF2B5EF4-FFF2-40B4-BE49-F238E27FC236}">
                    <a16:creationId xmlns:a16="http://schemas.microsoft.com/office/drawing/2014/main" id="{30D93A1C-CF46-4C71-A2A3-CC84B74F6A8A}"/>
                  </a:ext>
                </a:extLst>
              </p:cNvPr>
              <p:cNvSpPr txBox="1"/>
              <p:nvPr/>
            </p:nvSpPr>
            <p:spPr>
              <a:xfrm>
                <a:off x="8700848" y="2411913"/>
                <a:ext cx="1345849" cy="400110"/>
              </a:xfrm>
              <a:prstGeom prst="rect">
                <a:avLst/>
              </a:prstGeom>
              <a:noFill/>
            </p:spPr>
            <p:txBody>
              <a:bodyPr wrap="square" rtlCol="0">
                <a:spAutoFit/>
              </a:bodyPr>
              <a:lstStyle/>
              <a:p>
                <a:pPr algn="ctr"/>
                <a:r>
                  <a:rPr lang="en-US" sz="2000" b="1" dirty="0">
                    <a:latin typeface="Arial Narrow" panose="020B0606020202030204" pitchFamily="34" charset="0"/>
                  </a:rPr>
                  <a:t>March 2020</a:t>
                </a:r>
              </a:p>
            </p:txBody>
          </p:sp>
        </p:grpSp>
        <p:grpSp>
          <p:nvGrpSpPr>
            <p:cNvPr id="4" name="Group 3">
              <a:extLst>
                <a:ext uri="{FF2B5EF4-FFF2-40B4-BE49-F238E27FC236}">
                  <a16:creationId xmlns:a16="http://schemas.microsoft.com/office/drawing/2014/main" id="{A96E58CF-D2CE-419C-8FF7-4CDB8C3ED954}"/>
                </a:ext>
              </a:extLst>
            </p:cNvPr>
            <p:cNvGrpSpPr/>
            <p:nvPr/>
          </p:nvGrpSpPr>
          <p:grpSpPr>
            <a:xfrm>
              <a:off x="-442426" y="2632380"/>
              <a:ext cx="4549113" cy="4530051"/>
              <a:chOff x="4329954" y="1420446"/>
              <a:chExt cx="5920159" cy="5895353"/>
            </a:xfrm>
          </p:grpSpPr>
          <p:pic>
            <p:nvPicPr>
              <p:cNvPr id="2054" name="Picture 6" descr="http://droughtmonitor.unl.edu/data/pngs/20150324/20150324_CA_date.png"/>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l="-664" b="-3266"/>
              <a:stretch/>
            </p:blipFill>
            <p:spPr bwMode="auto">
              <a:xfrm>
                <a:off x="4329954" y="1757082"/>
                <a:ext cx="5920159" cy="55587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13975" y="1420446"/>
                <a:ext cx="1751471" cy="520698"/>
              </a:xfrm>
              <a:prstGeom prst="rect">
                <a:avLst/>
              </a:prstGeom>
              <a:noFill/>
            </p:spPr>
            <p:txBody>
              <a:bodyPr wrap="square" rtlCol="0">
                <a:spAutoFit/>
              </a:bodyPr>
              <a:lstStyle/>
              <a:p>
                <a:pPr algn="ctr"/>
                <a:r>
                  <a:rPr lang="en-US" sz="2000" b="1" dirty="0">
                    <a:latin typeface="Arial Narrow" panose="020B0606020202030204" pitchFamily="34" charset="0"/>
                  </a:rPr>
                  <a:t>March 2015</a:t>
                </a:r>
              </a:p>
            </p:txBody>
          </p:sp>
        </p:grpSp>
      </p:grpSp>
      <p:pic>
        <p:nvPicPr>
          <p:cNvPr id="12" name="Picture 11" descr="A close up of a map&#10;&#10;Description generated with very high confidence">
            <a:extLst>
              <a:ext uri="{FF2B5EF4-FFF2-40B4-BE49-F238E27FC236}">
                <a16:creationId xmlns:a16="http://schemas.microsoft.com/office/drawing/2014/main" id="{4D8E845C-DBA9-41E6-84FB-79F35C3E65C2}"/>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t="83040" b="10314"/>
          <a:stretch/>
        </p:blipFill>
        <p:spPr>
          <a:xfrm>
            <a:off x="-279033" y="6422665"/>
            <a:ext cx="12709135" cy="563106"/>
          </a:xfrm>
          <a:prstGeom prst="rect">
            <a:avLst/>
          </a:prstGeom>
        </p:spPr>
      </p:pic>
      <p:sp>
        <p:nvSpPr>
          <p:cNvPr id="22" name="Star: 5 Points 21">
            <a:extLst>
              <a:ext uri="{FF2B5EF4-FFF2-40B4-BE49-F238E27FC236}">
                <a16:creationId xmlns:a16="http://schemas.microsoft.com/office/drawing/2014/main" id="{DA5BB3A5-10BC-4E8D-B425-6FAA4F4247F3}"/>
              </a:ext>
            </a:extLst>
          </p:cNvPr>
          <p:cNvSpPr/>
          <p:nvPr/>
        </p:nvSpPr>
        <p:spPr>
          <a:xfrm>
            <a:off x="651992" y="4214098"/>
            <a:ext cx="274320" cy="274320"/>
          </a:xfrm>
          <a:prstGeom prst="star5">
            <a:avLst/>
          </a:prstGeom>
          <a:no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B6B0F5F2-85D2-4A70-8F3F-A90CFCA76D3C}"/>
              </a:ext>
            </a:extLst>
          </p:cNvPr>
          <p:cNvSpPr/>
          <p:nvPr/>
        </p:nvSpPr>
        <p:spPr>
          <a:xfrm>
            <a:off x="3458970" y="4214098"/>
            <a:ext cx="274320" cy="274320"/>
          </a:xfrm>
          <a:prstGeom prst="star5">
            <a:avLst/>
          </a:prstGeom>
          <a:no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A3F5DB5A-A093-4CFD-9101-D064DA8A6E6B}"/>
              </a:ext>
            </a:extLst>
          </p:cNvPr>
          <p:cNvSpPr/>
          <p:nvPr/>
        </p:nvSpPr>
        <p:spPr>
          <a:xfrm>
            <a:off x="6245072" y="4191238"/>
            <a:ext cx="274320" cy="274320"/>
          </a:xfrm>
          <a:prstGeom prst="star5">
            <a:avLst/>
          </a:prstGeom>
          <a:no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6A0AF4E8-7452-44ED-88D4-0F72D62C8169}"/>
              </a:ext>
            </a:extLst>
          </p:cNvPr>
          <p:cNvSpPr/>
          <p:nvPr/>
        </p:nvSpPr>
        <p:spPr>
          <a:xfrm>
            <a:off x="9181531" y="4162012"/>
            <a:ext cx="274320" cy="274320"/>
          </a:xfrm>
          <a:prstGeom prst="star5">
            <a:avLst/>
          </a:prstGeom>
          <a:no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4AEC538A-A97D-46D5-A946-5E016303B262}"/>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a:t>
            </a:fld>
            <a:endParaRPr lang="en-US"/>
          </a:p>
        </p:txBody>
      </p:sp>
      <p:sp>
        <p:nvSpPr>
          <p:cNvPr id="7" name="Arrow: Right 6">
            <a:extLst>
              <a:ext uri="{FF2B5EF4-FFF2-40B4-BE49-F238E27FC236}">
                <a16:creationId xmlns:a16="http://schemas.microsoft.com/office/drawing/2014/main" id="{5DF5289C-B14B-40B5-BD41-CB549DA83D49}"/>
              </a:ext>
            </a:extLst>
          </p:cNvPr>
          <p:cNvSpPr/>
          <p:nvPr/>
        </p:nvSpPr>
        <p:spPr>
          <a:xfrm>
            <a:off x="1859007" y="2520040"/>
            <a:ext cx="1057275" cy="97304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effectLst>
                  <a:outerShdw blurRad="38100" dist="38100" dir="2700000" algn="tl">
                    <a:srgbClr val="000000">
                      <a:alpha val="43137"/>
                    </a:srgbClr>
                  </a:outerShdw>
                </a:effectLst>
                <a:latin typeface="Arial Narrow" panose="020B0606020202030204" pitchFamily="34" charset="0"/>
              </a:rPr>
              <a:t>2016</a:t>
            </a:r>
            <a:br>
              <a:rPr lang="en-US" sz="1400" dirty="0">
                <a:effectLst>
                  <a:outerShdw blurRad="38100" dist="38100" dir="2700000" algn="tl">
                    <a:srgbClr val="000000">
                      <a:alpha val="43137"/>
                    </a:srgbClr>
                  </a:outerShdw>
                </a:effectLst>
                <a:latin typeface="Arial Narrow" panose="020B0606020202030204" pitchFamily="34" charset="0"/>
              </a:rPr>
            </a:br>
            <a:r>
              <a:rPr lang="en-US" sz="1400" dirty="0">
                <a:effectLst>
                  <a:outerShdw blurRad="38100" dist="38100" dir="2700000" algn="tl">
                    <a:srgbClr val="000000">
                      <a:alpha val="43137"/>
                    </a:srgbClr>
                  </a:outerShdw>
                </a:effectLst>
                <a:latin typeface="Arial Narrow" panose="020B0606020202030204" pitchFamily="34" charset="0"/>
              </a:rPr>
              <a:t>Wet Year</a:t>
            </a:r>
          </a:p>
        </p:txBody>
      </p:sp>
      <p:sp>
        <p:nvSpPr>
          <p:cNvPr id="24" name="Arrow: Right 23">
            <a:extLst>
              <a:ext uri="{FF2B5EF4-FFF2-40B4-BE49-F238E27FC236}">
                <a16:creationId xmlns:a16="http://schemas.microsoft.com/office/drawing/2014/main" id="{AE0894A3-6EFB-4050-A514-A8704759052B}"/>
              </a:ext>
            </a:extLst>
          </p:cNvPr>
          <p:cNvSpPr/>
          <p:nvPr/>
        </p:nvSpPr>
        <p:spPr>
          <a:xfrm>
            <a:off x="7578740" y="2520040"/>
            <a:ext cx="1057275" cy="97304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effectLst>
                  <a:outerShdw blurRad="38100" dist="38100" dir="2700000" algn="tl">
                    <a:srgbClr val="000000">
                      <a:alpha val="43137"/>
                    </a:srgbClr>
                  </a:outerShdw>
                </a:effectLst>
                <a:latin typeface="Arial Narrow" panose="020B0606020202030204" pitchFamily="34" charset="0"/>
              </a:rPr>
              <a:t>2019</a:t>
            </a:r>
            <a:br>
              <a:rPr lang="en-US" sz="1400" dirty="0">
                <a:effectLst>
                  <a:outerShdw blurRad="38100" dist="38100" dir="2700000" algn="tl">
                    <a:srgbClr val="000000">
                      <a:alpha val="43137"/>
                    </a:srgbClr>
                  </a:outerShdw>
                </a:effectLst>
                <a:latin typeface="Arial Narrow" panose="020B0606020202030204" pitchFamily="34" charset="0"/>
              </a:rPr>
            </a:br>
            <a:r>
              <a:rPr lang="en-US" sz="1400" dirty="0">
                <a:effectLst>
                  <a:outerShdw blurRad="38100" dist="38100" dir="2700000" algn="tl">
                    <a:srgbClr val="000000">
                      <a:alpha val="43137"/>
                    </a:srgbClr>
                  </a:outerShdw>
                </a:effectLst>
                <a:latin typeface="Arial Narrow" panose="020B0606020202030204" pitchFamily="34" charset="0"/>
              </a:rPr>
              <a:t>Wet Year</a:t>
            </a:r>
          </a:p>
        </p:txBody>
      </p:sp>
    </p:spTree>
    <p:extLst>
      <p:ext uri="{BB962C8B-B14F-4D97-AF65-F5344CB8AC3E}">
        <p14:creationId xmlns:p14="http://schemas.microsoft.com/office/powerpoint/2010/main" val="2097431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72">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5127" name="Freeform: Shape 74">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28"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9"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p:cNvSpPr>
            <a:spLocks noGrp="1"/>
          </p:cNvSpPr>
          <p:nvPr>
            <p:ph type="title"/>
          </p:nvPr>
        </p:nvSpPr>
        <p:spPr>
          <a:xfrm>
            <a:off x="639098" y="629265"/>
            <a:ext cx="6072776" cy="1622322"/>
          </a:xfrm>
        </p:spPr>
        <p:txBody>
          <a:bodyPr>
            <a:normAutofit/>
          </a:bodyPr>
          <a:lstStyle/>
          <a:p>
            <a:r>
              <a:rPr lang="en-US">
                <a:solidFill>
                  <a:srgbClr val="FFFFFE"/>
                </a:solidFill>
              </a:rPr>
              <a:t>Recycled Water System Operations</a:t>
            </a:r>
          </a:p>
        </p:txBody>
      </p:sp>
      <p:sp>
        <p:nvSpPr>
          <p:cNvPr id="81" name="Rectangle 80">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5" name="Oval 84">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9098" y="2418735"/>
            <a:ext cx="7002594" cy="3811740"/>
          </a:xfrm>
        </p:spPr>
        <p:txBody>
          <a:bodyPr anchor="ctr">
            <a:normAutofit/>
          </a:bodyPr>
          <a:lstStyle/>
          <a:p>
            <a:pPr marL="139700" indent="0">
              <a:buNone/>
              <a:defRPr/>
            </a:pPr>
            <a:r>
              <a:rPr lang="en-US" dirty="0">
                <a:solidFill>
                  <a:srgbClr val="FFFFFE"/>
                </a:solidFill>
              </a:rPr>
              <a:t>Rules to follow for the proper application of</a:t>
            </a:r>
            <a:br>
              <a:rPr lang="en-US" dirty="0">
                <a:solidFill>
                  <a:srgbClr val="FFFFFE"/>
                </a:solidFill>
              </a:rPr>
            </a:br>
            <a:r>
              <a:rPr lang="en-US" dirty="0">
                <a:solidFill>
                  <a:srgbClr val="FFFFFE"/>
                </a:solidFill>
              </a:rPr>
              <a:t>recycled water:</a:t>
            </a:r>
          </a:p>
          <a:p>
            <a:pPr marL="812800" lvl="1" indent="-273050">
              <a:defRPr/>
            </a:pPr>
            <a:r>
              <a:rPr lang="en-US" dirty="0">
                <a:solidFill>
                  <a:srgbClr val="FFFFFE"/>
                </a:solidFill>
              </a:rPr>
              <a:t>Don’t allow recycled water to contact </a:t>
            </a:r>
            <a:br>
              <a:rPr lang="en-US" dirty="0">
                <a:solidFill>
                  <a:srgbClr val="FFFFFE"/>
                </a:solidFill>
              </a:rPr>
            </a:br>
            <a:r>
              <a:rPr lang="en-US" dirty="0">
                <a:solidFill>
                  <a:srgbClr val="FFFFFE"/>
                </a:solidFill>
              </a:rPr>
              <a:t>drinking fountains, picnic tables or eating areas</a:t>
            </a:r>
          </a:p>
          <a:p>
            <a:pPr marL="812800" lvl="1" indent="-273050">
              <a:defRPr/>
            </a:pPr>
            <a:r>
              <a:rPr lang="en-US" dirty="0">
                <a:solidFill>
                  <a:srgbClr val="FFFFFE"/>
                </a:solidFill>
              </a:rPr>
              <a:t>Don’t allow recycled water to pond or puddle</a:t>
            </a:r>
          </a:p>
          <a:p>
            <a:pPr marL="812800" lvl="1" indent="-273050">
              <a:defRPr/>
            </a:pPr>
            <a:r>
              <a:rPr lang="en-US" dirty="0">
                <a:solidFill>
                  <a:srgbClr val="FFFFFE"/>
                </a:solidFill>
              </a:rPr>
              <a:t>Don’t allow recycled water to runoff the site or area </a:t>
            </a:r>
            <a:br>
              <a:rPr lang="en-US" dirty="0">
                <a:solidFill>
                  <a:srgbClr val="FFFFFE"/>
                </a:solidFill>
              </a:rPr>
            </a:br>
            <a:r>
              <a:rPr lang="en-US" dirty="0">
                <a:solidFill>
                  <a:srgbClr val="FFFFFE"/>
                </a:solidFill>
              </a:rPr>
              <a:t>by either over-spraying or overwatering</a:t>
            </a:r>
          </a:p>
          <a:p>
            <a:pPr marL="812800" lvl="1" indent="-273050">
              <a:defRPr/>
            </a:pPr>
            <a:r>
              <a:rPr lang="en-US" dirty="0">
                <a:solidFill>
                  <a:srgbClr val="FFFFFE"/>
                </a:solidFill>
              </a:rPr>
              <a:t>Don’t use recycled water on an unapproved site </a:t>
            </a:r>
            <a:br>
              <a:rPr lang="en-US" dirty="0">
                <a:solidFill>
                  <a:srgbClr val="FFFFFE"/>
                </a:solidFill>
              </a:rPr>
            </a:br>
            <a:r>
              <a:rPr lang="en-US" dirty="0">
                <a:solidFill>
                  <a:srgbClr val="FFFFFE"/>
                </a:solidFill>
              </a:rPr>
              <a:t>or other area</a:t>
            </a:r>
          </a:p>
        </p:txBody>
      </p:sp>
      <p:pic>
        <p:nvPicPr>
          <p:cNvPr id="5122" name="Picture 2" descr="\\rmcla\RMCLA\Projects\0132  West Basin MWD\0132-006 RW Customer Development\B. Project Work\1. Cust Dev\Anza Medians\Victor Park\Photos\DSCN2336.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673959" y="645107"/>
            <a:ext cx="3613850" cy="2710388"/>
          </a:xfrm>
          <a:prstGeom prst="rect">
            <a:avLst/>
          </a:prstGeom>
        </p:spPr>
      </p:pic>
      <p:pic>
        <p:nvPicPr>
          <p:cNvPr id="5124" name="Picture 4" descr="\\rmcla\RMCLA\Projects\0132  West Basin MWD\0132-006 RW Customer Development\B. Project Work\1. Cust Dev\Anza Medians\Victor Park\Photos\2012SEP07 (10).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41692" y="3520086"/>
            <a:ext cx="3678385" cy="2710389"/>
          </a:xfrm>
          <a:prstGeom prst="rect">
            <a:avLst/>
          </a:prstGeom>
        </p:spPr>
      </p:pic>
      <p:sp>
        <p:nvSpPr>
          <p:cNvPr id="6" name="Slide Number Placeholder 5">
            <a:extLst>
              <a:ext uri="{FF2B5EF4-FFF2-40B4-BE49-F238E27FC236}">
                <a16:creationId xmlns:a16="http://schemas.microsoft.com/office/drawing/2014/main" id="{E52F2BBD-6D82-4D14-BE1C-06BE1452BFEB}"/>
              </a:ext>
            </a:extLst>
          </p:cNvPr>
          <p:cNvSpPr txBox="1">
            <a:spLocks/>
          </p:cNvSpPr>
          <p:nvPr/>
        </p:nvSpPr>
        <p:spPr bwMode="gray">
          <a:xfrm>
            <a:off x="10352540" y="-12847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40</a:t>
            </a:fld>
            <a:endParaRPr lang="en-US" dirty="0">
              <a:solidFill>
                <a:schemeClr val="tx1"/>
              </a:solidFill>
            </a:endParaRPr>
          </a:p>
        </p:txBody>
      </p:sp>
    </p:spTree>
    <p:extLst>
      <p:ext uri="{BB962C8B-B14F-4D97-AF65-F5344CB8AC3E}">
        <p14:creationId xmlns:p14="http://schemas.microsoft.com/office/powerpoint/2010/main" val="383936585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lla loma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05710" y="2181648"/>
            <a:ext cx="2218063" cy="2956560"/>
          </a:xfrm>
          <a:prstGeom prst="rect">
            <a:avLst/>
          </a:prstGeom>
          <a:noFill/>
          <a:ln w="28575">
            <a:solidFill>
              <a:schemeClr val="accent2">
                <a:lumMod val="75000"/>
              </a:schemeClr>
            </a:solidFill>
            <a:miter lim="800000"/>
            <a:headEnd/>
            <a:tailEnd/>
          </a:ln>
        </p:spPr>
      </p:pic>
      <p:sp>
        <p:nvSpPr>
          <p:cNvPr id="2" name="Title 1"/>
          <p:cNvSpPr>
            <a:spLocks noGrp="1"/>
          </p:cNvSpPr>
          <p:nvPr>
            <p:ph type="title"/>
          </p:nvPr>
        </p:nvSpPr>
        <p:spPr>
          <a:xfrm>
            <a:off x="504967" y="498143"/>
            <a:ext cx="9776857" cy="1357953"/>
          </a:xfrm>
        </p:spPr>
        <p:txBody>
          <a:bodyPr>
            <a:normAutofit/>
          </a:bodyPr>
          <a:lstStyle/>
          <a:p>
            <a:pPr eaLnBrk="1" hangingPunct="1">
              <a:defRPr/>
            </a:pPr>
            <a:r>
              <a:rPr lang="en-US" dirty="0"/>
              <a:t>Recycled Water System 	Maintenance</a:t>
            </a:r>
          </a:p>
        </p:txBody>
      </p:sp>
      <p:sp>
        <p:nvSpPr>
          <p:cNvPr id="3" name="Content Placeholder 2"/>
          <p:cNvSpPr>
            <a:spLocks noGrp="1"/>
          </p:cNvSpPr>
          <p:nvPr>
            <p:ph idx="1"/>
          </p:nvPr>
        </p:nvSpPr>
        <p:spPr>
          <a:xfrm>
            <a:off x="504966" y="2306472"/>
            <a:ext cx="8536675" cy="4482100"/>
          </a:xfrm>
        </p:spPr>
        <p:txBody>
          <a:bodyPr>
            <a:normAutofit/>
          </a:bodyPr>
          <a:lstStyle/>
          <a:p>
            <a:pPr marL="514350" indent="-514350">
              <a:buFont typeface="+mj-lt"/>
              <a:buAutoNum type="arabicPeriod"/>
            </a:pPr>
            <a:r>
              <a:rPr lang="en-US" sz="2800" dirty="0"/>
              <a:t>Self inspection of the system components</a:t>
            </a:r>
          </a:p>
          <a:p>
            <a:pPr marL="461963" lvl="1" indent="-346075">
              <a:buSzPct val="75000"/>
            </a:pPr>
            <a:r>
              <a:rPr lang="en-US" sz="2000" dirty="0"/>
              <a:t>Includes sprinkler heads/nozzles, piping and valves, pumps, storage facilities, controllers, etc.</a:t>
            </a:r>
          </a:p>
          <a:p>
            <a:pPr marL="461963" lvl="1" indent="-346075">
              <a:buSzPct val="75000"/>
            </a:pPr>
            <a:r>
              <a:rPr lang="en-US" sz="2000" dirty="0"/>
              <a:t>Any broken or non-functioning components must be repaired immediately</a:t>
            </a:r>
          </a:p>
          <a:p>
            <a:pPr marL="515938" lvl="2" indent="0">
              <a:buSzPct val="75000"/>
              <a:buNone/>
            </a:pPr>
            <a:r>
              <a:rPr lang="en-US" sz="1700" dirty="0"/>
              <a:t>In the event that a system break does occur, the Site Supervisor must:</a:t>
            </a:r>
          </a:p>
          <a:p>
            <a:pPr marL="914400" lvl="1" indent="-457200">
              <a:buFont typeface="+mj-lt"/>
              <a:buAutoNum type="arabicPeriod"/>
            </a:pPr>
            <a:r>
              <a:rPr lang="en-US" sz="1700" dirty="0"/>
              <a:t>Immediately turn off the system once the break is detected</a:t>
            </a:r>
          </a:p>
          <a:p>
            <a:pPr marL="914400" lvl="1" indent="-457200">
              <a:buFont typeface="+mj-lt"/>
              <a:buAutoNum type="arabicPeriod"/>
            </a:pPr>
            <a:r>
              <a:rPr lang="en-US" sz="1700" dirty="0"/>
              <a:t>Immediately contact the WBSD</a:t>
            </a:r>
          </a:p>
          <a:p>
            <a:pPr marL="457200" lvl="1" indent="0">
              <a:buNone/>
            </a:pPr>
            <a:br>
              <a:rPr lang="en-US" sz="1700" i="1" dirty="0"/>
            </a:br>
            <a:r>
              <a:rPr lang="en-US" sz="1700" i="1" dirty="0"/>
              <a:t>Discharge of 50,000 gallons or more, WBSD must notify RWQCB</a:t>
            </a:r>
          </a:p>
          <a:p>
            <a:pPr marL="914400" lvl="1" indent="-457200">
              <a:buFont typeface="+mj-lt"/>
              <a:buAutoNum type="arabicPeriod"/>
            </a:pPr>
            <a:endParaRPr lang="en-US" sz="1700"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9477" y="5013384"/>
            <a:ext cx="3805407" cy="1775188"/>
          </a:xfrm>
          <a:prstGeom prst="rect">
            <a:avLst/>
          </a:prstGeom>
          <a:noFill/>
          <a:ln w="28575">
            <a:solidFill>
              <a:schemeClr val="accent2">
                <a:lumMod val="75000"/>
              </a:schemeClr>
            </a:solidFill>
            <a:miter lim="800000"/>
            <a:headEnd/>
            <a:tailEnd/>
          </a:ln>
          <a:effectLst/>
        </p:spPr>
      </p:pic>
      <p:sp>
        <p:nvSpPr>
          <p:cNvPr id="6" name="Slide Number Placeholder 5">
            <a:extLst>
              <a:ext uri="{FF2B5EF4-FFF2-40B4-BE49-F238E27FC236}">
                <a16:creationId xmlns:a16="http://schemas.microsoft.com/office/drawing/2014/main" id="{86F7AC46-2578-40AF-A335-2151035B840F}"/>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41</a:t>
            </a:fld>
            <a:endParaRPr lang="en-US"/>
          </a:p>
        </p:txBody>
      </p:sp>
      <p:sp>
        <p:nvSpPr>
          <p:cNvPr id="7" name="Content Placeholder 2">
            <a:extLst>
              <a:ext uri="{FF2B5EF4-FFF2-40B4-BE49-F238E27FC236}">
                <a16:creationId xmlns:a16="http://schemas.microsoft.com/office/drawing/2014/main" id="{F77C8725-3F37-471B-8D74-14571F968B79}"/>
              </a:ext>
            </a:extLst>
          </p:cNvPr>
          <p:cNvSpPr txBox="1">
            <a:spLocks/>
          </p:cNvSpPr>
          <p:nvPr/>
        </p:nvSpPr>
        <p:spPr>
          <a:xfrm>
            <a:off x="477674" y="2306471"/>
            <a:ext cx="7704159" cy="45037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1200" dirty="0"/>
          </a:p>
        </p:txBody>
      </p:sp>
    </p:spTree>
    <p:extLst>
      <p:ext uri="{BB962C8B-B14F-4D97-AF65-F5344CB8AC3E}">
        <p14:creationId xmlns:p14="http://schemas.microsoft.com/office/powerpoint/2010/main" val="35198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439" y="2252312"/>
            <a:ext cx="6503158" cy="4469210"/>
          </a:xfrm>
        </p:spPr>
        <p:txBody>
          <a:bodyPr>
            <a:normAutofit/>
          </a:bodyPr>
          <a:lstStyle/>
          <a:p>
            <a:pPr marL="514350" indent="-514350">
              <a:buFont typeface="+mj-lt"/>
              <a:buAutoNum type="arabicPeriod" startAt="2"/>
            </a:pPr>
            <a:r>
              <a:rPr lang="en-US" sz="2800" dirty="0"/>
              <a:t>Check all recycled water site and system identification</a:t>
            </a:r>
          </a:p>
          <a:p>
            <a:pPr marL="461963" lvl="1" indent="-346075">
              <a:buSzPct val="75000"/>
            </a:pPr>
            <a:r>
              <a:rPr lang="en-US" sz="2000" dirty="0"/>
              <a:t>This includes signs, tags, stickers and above ground pipe markings for their proper placement and legibility</a:t>
            </a:r>
          </a:p>
          <a:p>
            <a:pPr marL="461963" lvl="1" indent="-346075">
              <a:buSzPct val="75000"/>
            </a:pPr>
            <a:r>
              <a:rPr lang="en-US" sz="2000" dirty="0"/>
              <a:t>Replace damaged, unreadable or missing signs, tags, stickers and pipe markings</a:t>
            </a:r>
          </a:p>
        </p:txBody>
      </p:sp>
      <p:pic>
        <p:nvPicPr>
          <p:cNvPr id="5" name="Picture 4" descr="Valve box  (purple) with tag in spanis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68697" y="2103697"/>
            <a:ext cx="2397864" cy="3382703"/>
          </a:xfrm>
          <a:prstGeom prst="rect">
            <a:avLst/>
          </a:prstGeom>
          <a:noFill/>
          <a:ln w="28575">
            <a:solidFill>
              <a:schemeClr val="accent2">
                <a:lumMod val="75000"/>
              </a:schemeClr>
            </a:solidFill>
          </a:ln>
        </p:spPr>
      </p:pic>
      <p:pic>
        <p:nvPicPr>
          <p:cNvPr id="3074" name="Picture 2" descr="\\Rmcla\rmcla\Marketing (Local)\M214.00 LADWP\M214-Y11.01 LADWP Recycled Water Conversions 2011\Graphics\Photos for Cover\CV ta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5621" y="4089684"/>
            <a:ext cx="2074291" cy="2629663"/>
          </a:xfrm>
          <a:prstGeom prst="rect">
            <a:avLst/>
          </a:prstGeom>
          <a:noFill/>
          <a:ln w="28575">
            <a:solidFill>
              <a:schemeClr val="accent2">
                <a:lumMod val="75000"/>
              </a:schemeClr>
            </a:solidFill>
          </a:ln>
        </p:spPr>
      </p:pic>
      <p:sp>
        <p:nvSpPr>
          <p:cNvPr id="7" name="Title 1"/>
          <p:cNvSpPr txBox="1">
            <a:spLocks/>
          </p:cNvSpPr>
          <p:nvPr/>
        </p:nvSpPr>
        <p:spPr bwMode="auto">
          <a:xfrm>
            <a:off x="525439" y="498143"/>
            <a:ext cx="9756385" cy="13443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US" sz="3600" dirty="0">
                <a:solidFill>
                  <a:schemeClr val="bg2"/>
                </a:solidFill>
              </a:rPr>
              <a:t>Recycled Water System	Maintenance</a:t>
            </a:r>
          </a:p>
        </p:txBody>
      </p:sp>
      <p:sp>
        <p:nvSpPr>
          <p:cNvPr id="6" name="Slide Number Placeholder 5">
            <a:extLst>
              <a:ext uri="{FF2B5EF4-FFF2-40B4-BE49-F238E27FC236}">
                <a16:creationId xmlns:a16="http://schemas.microsoft.com/office/drawing/2014/main" id="{259A24F1-C9BD-4188-B693-352BF6373D95}"/>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42</a:t>
            </a:fld>
            <a:endParaRPr lang="en-US"/>
          </a:p>
        </p:txBody>
      </p:sp>
    </p:spTree>
    <p:extLst>
      <p:ext uri="{BB962C8B-B14F-4D97-AF65-F5344CB8AC3E}">
        <p14:creationId xmlns:p14="http://schemas.microsoft.com/office/powerpoint/2010/main" val="1637709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5" y="2238233"/>
            <a:ext cx="11163869" cy="4214506"/>
          </a:xfrm>
        </p:spPr>
        <p:txBody>
          <a:bodyPr>
            <a:normAutofit/>
          </a:bodyPr>
          <a:lstStyle/>
          <a:p>
            <a:pPr marL="514350" indent="-514350">
              <a:buFont typeface="+mj-lt"/>
              <a:buAutoNum type="arabicPeriod" startAt="3"/>
            </a:pPr>
            <a:r>
              <a:rPr lang="en-US" sz="2800" dirty="0"/>
              <a:t>Check irrigation spray patterns for ponding, runoff and wind-blown spray conditions </a:t>
            </a:r>
          </a:p>
          <a:p>
            <a:pPr marL="862013" lvl="2" indent="-346075">
              <a:buSzPct val="75000"/>
            </a:pPr>
            <a:r>
              <a:rPr lang="en-US" sz="2000" dirty="0"/>
              <a:t>If evidence of ponding or runoff is noted, sprinkler heads should be adjusted to prevent further ponding or runoff</a:t>
            </a:r>
          </a:p>
        </p:txBody>
      </p:sp>
      <p:pic>
        <p:nvPicPr>
          <p:cNvPr id="5" name="Picture 4" descr="Overspray; from street median onto stre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6744" y="4195780"/>
            <a:ext cx="3833813" cy="2435225"/>
          </a:xfrm>
          <a:prstGeom prst="rect">
            <a:avLst/>
          </a:prstGeom>
          <a:noFill/>
          <a:ln w="28575">
            <a:solidFill>
              <a:schemeClr val="accent2">
                <a:lumMod val="75000"/>
              </a:schemeClr>
            </a:solidFill>
          </a:ln>
        </p:spPr>
      </p:pic>
      <p:pic>
        <p:nvPicPr>
          <p:cNvPr id="6" name="Picture 5" descr="Irrigation during day with mis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0227" y="4193356"/>
            <a:ext cx="4111625" cy="2433638"/>
          </a:xfrm>
          <a:prstGeom prst="rect">
            <a:avLst/>
          </a:prstGeom>
          <a:noFill/>
          <a:ln w="28575">
            <a:solidFill>
              <a:schemeClr val="accent2">
                <a:lumMod val="75000"/>
              </a:schemeClr>
            </a:solidFill>
          </a:ln>
        </p:spPr>
      </p:pic>
      <p:sp>
        <p:nvSpPr>
          <p:cNvPr id="7" name="Title 1"/>
          <p:cNvSpPr txBox="1">
            <a:spLocks/>
          </p:cNvSpPr>
          <p:nvPr/>
        </p:nvSpPr>
        <p:spPr bwMode="auto">
          <a:xfrm>
            <a:off x="518615" y="504967"/>
            <a:ext cx="9763209" cy="13511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US" sz="3600" dirty="0">
                <a:solidFill>
                  <a:schemeClr val="bg2"/>
                </a:solidFill>
              </a:rPr>
              <a:t>Recycled Water System	Maintenance</a:t>
            </a:r>
          </a:p>
        </p:txBody>
      </p:sp>
      <p:sp>
        <p:nvSpPr>
          <p:cNvPr id="8" name="Slide Number Placeholder 5">
            <a:extLst>
              <a:ext uri="{FF2B5EF4-FFF2-40B4-BE49-F238E27FC236}">
                <a16:creationId xmlns:a16="http://schemas.microsoft.com/office/drawing/2014/main" id="{84BD31AE-6F9B-4480-986B-884B370DECCA}"/>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43</a:t>
            </a:fld>
            <a:endParaRPr lang="en-US"/>
          </a:p>
        </p:txBody>
      </p:sp>
    </p:spTree>
    <p:extLst>
      <p:ext uri="{BB962C8B-B14F-4D97-AF65-F5344CB8AC3E}">
        <p14:creationId xmlns:p14="http://schemas.microsoft.com/office/powerpoint/2010/main" val="3204272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5C3EC-6786-4EF2-880C-FF663CC184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6972" y="4018622"/>
            <a:ext cx="5202096" cy="2708809"/>
          </a:xfrm>
          <a:prstGeom prst="rect">
            <a:avLst/>
          </a:prstGeom>
          <a:noFill/>
          <a:ln w="28575">
            <a:solidFill>
              <a:schemeClr val="accent1"/>
            </a:solidFill>
            <a:miter lim="800000"/>
            <a:headEnd/>
            <a:tailEnd/>
          </a:ln>
        </p:spPr>
      </p:pic>
      <p:sp>
        <p:nvSpPr>
          <p:cNvPr id="3" name="Content Placeholder 2"/>
          <p:cNvSpPr>
            <a:spLocks noGrp="1"/>
          </p:cNvSpPr>
          <p:nvPr>
            <p:ph idx="1"/>
          </p:nvPr>
        </p:nvSpPr>
        <p:spPr>
          <a:xfrm>
            <a:off x="511791" y="2279176"/>
            <a:ext cx="11184340" cy="3540098"/>
          </a:xfrm>
        </p:spPr>
        <p:txBody>
          <a:bodyPr>
            <a:normAutofit/>
          </a:bodyPr>
          <a:lstStyle/>
          <a:p>
            <a:pPr marL="346075" indent="-346075">
              <a:buFont typeface="+mj-lt"/>
              <a:buAutoNum type="arabicPeriod" startAt="4"/>
            </a:pPr>
            <a:r>
              <a:rPr lang="en-US" sz="2400" dirty="0"/>
              <a:t>Ensure that no cross connections exist between the potable and recycled water systems</a:t>
            </a:r>
          </a:p>
          <a:p>
            <a:pPr marL="346075" indent="-346075">
              <a:buFont typeface="+mj-lt"/>
              <a:buAutoNum type="arabicPeriod" startAt="4"/>
            </a:pPr>
            <a:r>
              <a:rPr lang="en-US" sz="2400" dirty="0"/>
              <a:t>Establish and maintain an accurate record keeping system of all inspections, modifications and repair work</a:t>
            </a:r>
          </a:p>
        </p:txBody>
      </p:sp>
      <p:pic>
        <p:nvPicPr>
          <p:cNvPr id="1026" name="Picture 2" descr="\\rmcla\RMCLA\Projects\0132  West Basin MWD\0132-006 RW Customer Development\B. Project Work\1. Cust Dev\Anza Medians\Paradise Park\Photos\DSCN22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6848" y="4018622"/>
            <a:ext cx="2186874" cy="2706624"/>
          </a:xfrm>
          <a:prstGeom prst="rect">
            <a:avLst/>
          </a:prstGeom>
          <a:noFill/>
          <a:ln w="28575">
            <a:solidFill>
              <a:schemeClr val="accent1"/>
            </a:solidFill>
            <a:miter lim="800000"/>
            <a:headEnd/>
            <a:tailEnd/>
          </a:ln>
        </p:spPr>
      </p:pic>
      <p:sp>
        <p:nvSpPr>
          <p:cNvPr id="13" name="Notched Right Arrow 12"/>
          <p:cNvSpPr/>
          <p:nvPr/>
        </p:nvSpPr>
        <p:spPr bwMode="auto">
          <a:xfrm>
            <a:off x="4183371" y="4989169"/>
            <a:ext cx="895149" cy="712271"/>
          </a:xfrm>
          <a:prstGeom prst="notched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solidFill>
                <a:schemeClr val="tx1"/>
              </a:solidFill>
              <a:latin typeface="Arial" charset="0"/>
              <a:cs typeface="Arial" charset="0"/>
            </a:endParaRPr>
          </a:p>
        </p:txBody>
      </p:sp>
      <p:sp>
        <p:nvSpPr>
          <p:cNvPr id="10" name="Title 1"/>
          <p:cNvSpPr txBox="1">
            <a:spLocks/>
          </p:cNvSpPr>
          <p:nvPr/>
        </p:nvSpPr>
        <p:spPr bwMode="auto">
          <a:xfrm>
            <a:off x="511791" y="491319"/>
            <a:ext cx="9770033" cy="13579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US" sz="3600" dirty="0">
                <a:solidFill>
                  <a:schemeClr val="bg2"/>
                </a:solidFill>
              </a:rPr>
              <a:t>Recycled Water System Maintenance</a:t>
            </a:r>
          </a:p>
        </p:txBody>
      </p:sp>
      <p:sp>
        <p:nvSpPr>
          <p:cNvPr id="9" name="Slide Number Placeholder 5">
            <a:extLst>
              <a:ext uri="{FF2B5EF4-FFF2-40B4-BE49-F238E27FC236}">
                <a16:creationId xmlns:a16="http://schemas.microsoft.com/office/drawing/2014/main" id="{F4C8B7C0-CDE1-42A6-A4FB-6FED462B7E12}"/>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44</a:t>
            </a:fld>
            <a:endParaRPr lang="en-US"/>
          </a:p>
        </p:txBody>
      </p:sp>
    </p:spTree>
    <p:extLst>
      <p:ext uri="{BB962C8B-B14F-4D97-AF65-F5344CB8AC3E}">
        <p14:creationId xmlns:p14="http://schemas.microsoft.com/office/powerpoint/2010/main" val="302517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4B7A06E3-19DC-4AFD-B2C6-16A566B063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04498" y="1539088"/>
            <a:ext cx="4487501" cy="5318911"/>
          </a:xfrm>
          <a:prstGeom prst="rect">
            <a:avLst/>
          </a:prstGeom>
          <a:noFill/>
          <a:ln w="28575">
            <a:solidFill>
              <a:schemeClr val="accent1"/>
            </a:solidFill>
            <a:miter lim="800000"/>
            <a:headEnd/>
            <a:tailEnd/>
          </a:ln>
        </p:spPr>
      </p:pic>
      <p:sp>
        <p:nvSpPr>
          <p:cNvPr id="3" name="Content Placeholder 2">
            <a:extLst>
              <a:ext uri="{FF2B5EF4-FFF2-40B4-BE49-F238E27FC236}">
                <a16:creationId xmlns:a16="http://schemas.microsoft.com/office/drawing/2014/main" id="{68E9A3B0-C303-47F7-BD68-67CBD30B6EFF}"/>
              </a:ext>
            </a:extLst>
          </p:cNvPr>
          <p:cNvSpPr>
            <a:spLocks noGrp="1"/>
          </p:cNvSpPr>
          <p:nvPr>
            <p:ph idx="1"/>
          </p:nvPr>
        </p:nvSpPr>
        <p:spPr>
          <a:xfrm>
            <a:off x="645716" y="2374711"/>
            <a:ext cx="7058782" cy="3978322"/>
          </a:xfrm>
        </p:spPr>
        <p:txBody>
          <a:bodyPr>
            <a:normAutofit/>
          </a:bodyPr>
          <a:lstStyle/>
          <a:p>
            <a:r>
              <a:rPr lang="en-US" sz="2800" dirty="0"/>
              <a:t>Complete Inspection Form Annually</a:t>
            </a:r>
          </a:p>
          <a:p>
            <a:r>
              <a:rPr lang="en-US" sz="2800" dirty="0"/>
              <a:t>Notify the WBSD in the event of a break in the system, low pressure, </a:t>
            </a:r>
            <a:br>
              <a:rPr lang="en-US" sz="2800" dirty="0"/>
            </a:br>
            <a:r>
              <a:rPr lang="en-US" sz="2800" dirty="0"/>
              <a:t>low flow, poor water quality, or any other damage or change in the condition of the system</a:t>
            </a:r>
          </a:p>
        </p:txBody>
      </p:sp>
      <p:sp>
        <p:nvSpPr>
          <p:cNvPr id="4" name="Title 1">
            <a:extLst>
              <a:ext uri="{FF2B5EF4-FFF2-40B4-BE49-F238E27FC236}">
                <a16:creationId xmlns:a16="http://schemas.microsoft.com/office/drawing/2014/main" id="{2395B8BB-425B-473B-B828-756BE5E46156}"/>
              </a:ext>
            </a:extLst>
          </p:cNvPr>
          <p:cNvSpPr txBox="1">
            <a:spLocks noGrp="1"/>
          </p:cNvSpPr>
          <p:nvPr>
            <p:ph type="title"/>
          </p:nvPr>
        </p:nvSpPr>
        <p:spPr bwMode="auto">
          <a:xfrm>
            <a:off x="484496" y="504967"/>
            <a:ext cx="9431872" cy="1364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US" sz="3600" dirty="0">
                <a:solidFill>
                  <a:schemeClr val="bg2"/>
                </a:solidFill>
              </a:rPr>
              <a:t>Recycled Water System Maintenance</a:t>
            </a:r>
          </a:p>
        </p:txBody>
      </p:sp>
      <p:sp>
        <p:nvSpPr>
          <p:cNvPr id="5" name="Slide Number Placeholder 5">
            <a:extLst>
              <a:ext uri="{FF2B5EF4-FFF2-40B4-BE49-F238E27FC236}">
                <a16:creationId xmlns:a16="http://schemas.microsoft.com/office/drawing/2014/main" id="{91F2CC42-EC40-4C85-8CE7-4ED0D8C3AAAF}"/>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45</a:t>
            </a:fld>
            <a:endParaRPr lang="en-US"/>
          </a:p>
        </p:txBody>
      </p:sp>
    </p:spTree>
    <p:extLst>
      <p:ext uri="{BB962C8B-B14F-4D97-AF65-F5344CB8AC3E}">
        <p14:creationId xmlns:p14="http://schemas.microsoft.com/office/powerpoint/2010/main" val="3790484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BF52-DBD0-4D9D-9A22-FB79A6195D9B}"/>
              </a:ext>
            </a:extLst>
          </p:cNvPr>
          <p:cNvSpPr>
            <a:spLocks noGrp="1"/>
          </p:cNvSpPr>
          <p:nvPr>
            <p:ph type="title"/>
          </p:nvPr>
        </p:nvSpPr>
        <p:spPr>
          <a:xfrm>
            <a:off x="484496" y="498143"/>
            <a:ext cx="9431872" cy="1357953"/>
          </a:xfrm>
        </p:spPr>
        <p:txBody>
          <a:bodyPr/>
          <a:lstStyle/>
          <a:p>
            <a:r>
              <a:rPr lang="en-US" dirty="0"/>
              <a:t>Personnel Training</a:t>
            </a:r>
          </a:p>
        </p:txBody>
      </p:sp>
      <p:sp>
        <p:nvSpPr>
          <p:cNvPr id="3" name="Content Placeholder 2">
            <a:extLst>
              <a:ext uri="{FF2B5EF4-FFF2-40B4-BE49-F238E27FC236}">
                <a16:creationId xmlns:a16="http://schemas.microsoft.com/office/drawing/2014/main" id="{C44C5839-86B9-4435-93A6-3059A6E09493}"/>
              </a:ext>
            </a:extLst>
          </p:cNvPr>
          <p:cNvSpPr>
            <a:spLocks noGrp="1"/>
          </p:cNvSpPr>
          <p:nvPr>
            <p:ph idx="1"/>
          </p:nvPr>
        </p:nvSpPr>
        <p:spPr>
          <a:xfrm>
            <a:off x="566382" y="2265527"/>
            <a:ext cx="11470108" cy="4435523"/>
          </a:xfrm>
        </p:spPr>
        <p:txBody>
          <a:bodyPr>
            <a:normAutofit fontScale="92500"/>
          </a:bodyPr>
          <a:lstStyle/>
          <a:p>
            <a:r>
              <a:rPr lang="en-US" sz="2400" dirty="0"/>
              <a:t>The Site Supervisor is responsible for training all personnel involved with recycled water so they are familiar with all applicable rules and regulations. </a:t>
            </a:r>
          </a:p>
          <a:p>
            <a:r>
              <a:rPr lang="en-US" sz="2400" dirty="0"/>
              <a:t>At a minimum, the training by the Site Supervisor should convey the following information:</a:t>
            </a:r>
          </a:p>
          <a:p>
            <a:pPr lvl="1"/>
            <a:r>
              <a:rPr lang="en-US" sz="1800" dirty="0"/>
              <a:t>Tertiary treated recycled water, although highly treated, is non-potable and must never be used for human consumption.</a:t>
            </a:r>
          </a:p>
          <a:p>
            <a:pPr lvl="1"/>
            <a:r>
              <a:rPr lang="en-US" sz="1800" dirty="0"/>
              <a:t>Regulations prohibit ponding, overspray and runoff of water from irrigation sites.</a:t>
            </a:r>
          </a:p>
          <a:p>
            <a:pPr lvl="1"/>
            <a:r>
              <a:rPr lang="en-US" sz="1800" dirty="0"/>
              <a:t>Working with non-potable recycled water is safe if common sense is used and appropriate regulations are followed.</a:t>
            </a:r>
          </a:p>
          <a:p>
            <a:pPr lvl="1"/>
            <a:r>
              <a:rPr lang="en-US" sz="1800" dirty="0"/>
              <a:t>Cross-connection between the recycled water system and potable water system is strictly prohibited by State law.</a:t>
            </a:r>
          </a:p>
          <a:p>
            <a:pPr lvl="1"/>
            <a:r>
              <a:rPr lang="en-US" sz="1800" dirty="0"/>
              <a:t>The Site Supervisor oversees the use of recycled water on-site and is the liaison with the WBSD.</a:t>
            </a:r>
          </a:p>
        </p:txBody>
      </p:sp>
      <p:sp>
        <p:nvSpPr>
          <p:cNvPr id="4" name="Slide Number Placeholder 5">
            <a:extLst>
              <a:ext uri="{FF2B5EF4-FFF2-40B4-BE49-F238E27FC236}">
                <a16:creationId xmlns:a16="http://schemas.microsoft.com/office/drawing/2014/main" id="{4336F751-AEB0-4E14-A6B3-E1B35F165ED5}"/>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46</a:t>
            </a:fld>
            <a:endParaRPr lang="en-US"/>
          </a:p>
        </p:txBody>
      </p:sp>
    </p:spTree>
    <p:extLst>
      <p:ext uri="{BB962C8B-B14F-4D97-AF65-F5344CB8AC3E}">
        <p14:creationId xmlns:p14="http://schemas.microsoft.com/office/powerpoint/2010/main" val="770650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3" y="498143"/>
            <a:ext cx="9733128" cy="1330657"/>
          </a:xfrm>
        </p:spPr>
        <p:txBody>
          <a:bodyPr>
            <a:normAutofit/>
          </a:bodyPr>
          <a:lstStyle/>
          <a:p>
            <a:pPr eaLnBrk="1" hangingPunct="1">
              <a:defRPr/>
            </a:pPr>
            <a:r>
              <a:rPr lang="en-US" dirty="0"/>
              <a:t>Emergency Procedures:</a:t>
            </a:r>
            <a:br>
              <a:rPr lang="en-US" dirty="0"/>
            </a:br>
            <a:r>
              <a:rPr lang="en-US" dirty="0"/>
              <a:t>	Cross Connection</a:t>
            </a:r>
          </a:p>
        </p:txBody>
      </p:sp>
      <p:sp>
        <p:nvSpPr>
          <p:cNvPr id="3" name="Content Placeholder 2"/>
          <p:cNvSpPr>
            <a:spLocks noGrp="1"/>
          </p:cNvSpPr>
          <p:nvPr>
            <p:ph idx="1"/>
          </p:nvPr>
        </p:nvSpPr>
        <p:spPr>
          <a:xfrm>
            <a:off x="477671" y="2326942"/>
            <a:ext cx="11225283" cy="4531057"/>
          </a:xfrm>
        </p:spPr>
        <p:txBody>
          <a:bodyPr>
            <a:normAutofit/>
          </a:bodyPr>
          <a:lstStyle/>
          <a:p>
            <a:pPr marL="0" indent="0">
              <a:buNone/>
            </a:pPr>
            <a:r>
              <a:rPr lang="en-US" sz="2400" dirty="0"/>
              <a:t>Cross connections between the recycled water system and the potable water system are </a:t>
            </a:r>
            <a:r>
              <a:rPr lang="en-US" sz="2400" b="1" dirty="0"/>
              <a:t>prohibited</a:t>
            </a:r>
            <a:r>
              <a:rPr lang="en-US" sz="2400" dirty="0"/>
              <a:t>. In the event of a cross connection, the following steps must be taken:</a:t>
            </a:r>
          </a:p>
          <a:p>
            <a:r>
              <a:rPr lang="en-US" dirty="0"/>
              <a:t>Immediately shut down the recycled water supply to the facility. Keep the potable system pressurized and post "Not for Drinking" signs at all potable water fixtures and outlets.</a:t>
            </a:r>
          </a:p>
          <a:p>
            <a:pPr lvl="0"/>
            <a:r>
              <a:rPr lang="en-US" dirty="0"/>
              <a:t>Notify WBSD by telephone immediately.  This notification must be followed by a written notice within 24 hours that includes an explanation of the nature of the cross-connection, date and time discovered, and the contact information of the person reporting the cross-connection.</a:t>
            </a:r>
          </a:p>
          <a:p>
            <a:pPr lvl="0"/>
            <a:r>
              <a:rPr lang="en-US" dirty="0"/>
              <a:t>Provide bottled water until the potable water system is deemed safe to drink by MPMWD.</a:t>
            </a:r>
          </a:p>
          <a:p>
            <a:r>
              <a:rPr lang="en-US" dirty="0"/>
              <a:t>After final approval has been obtained from the State DDW, the WBSD will bring the recycled water system back into service and inform the Site Supervisor to remove the "Do Not Drink" signs.</a:t>
            </a:r>
          </a:p>
        </p:txBody>
      </p:sp>
      <p:sp>
        <p:nvSpPr>
          <p:cNvPr id="4" name="Slide Number Placeholder 5">
            <a:extLst>
              <a:ext uri="{FF2B5EF4-FFF2-40B4-BE49-F238E27FC236}">
                <a16:creationId xmlns:a16="http://schemas.microsoft.com/office/drawing/2014/main" id="{B9D69C6D-437C-4BA8-B6F3-BFC3FE2CEA30}"/>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47</a:t>
            </a:fld>
            <a:endParaRPr lang="en-US"/>
          </a:p>
        </p:txBody>
      </p:sp>
    </p:spTree>
    <p:extLst>
      <p:ext uri="{BB962C8B-B14F-4D97-AF65-F5344CB8AC3E}">
        <p14:creationId xmlns:p14="http://schemas.microsoft.com/office/powerpoint/2010/main" val="1815861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F1D7-6D88-4992-8D75-4030BADF141E}"/>
              </a:ext>
            </a:extLst>
          </p:cNvPr>
          <p:cNvSpPr>
            <a:spLocks noGrp="1"/>
          </p:cNvSpPr>
          <p:nvPr>
            <p:ph type="title"/>
          </p:nvPr>
        </p:nvSpPr>
        <p:spPr/>
        <p:txBody>
          <a:bodyPr/>
          <a:lstStyle/>
          <a:p>
            <a:r>
              <a:rPr lang="en-US" dirty="0"/>
              <a:t>Contact Information</a:t>
            </a:r>
          </a:p>
        </p:txBody>
      </p:sp>
      <p:graphicFrame>
        <p:nvGraphicFramePr>
          <p:cNvPr id="6" name="Table 5">
            <a:extLst>
              <a:ext uri="{FF2B5EF4-FFF2-40B4-BE49-F238E27FC236}">
                <a16:creationId xmlns:a16="http://schemas.microsoft.com/office/drawing/2014/main" id="{4BBCC6E7-A1A1-482F-8CD7-3158D87E6D69}"/>
              </a:ext>
            </a:extLst>
          </p:cNvPr>
          <p:cNvGraphicFramePr>
            <a:graphicFrameLocks noGrp="1"/>
          </p:cNvGraphicFramePr>
          <p:nvPr>
            <p:extLst>
              <p:ext uri="{D42A27DB-BD31-4B8C-83A1-F6EECF244321}">
                <p14:modId xmlns:p14="http://schemas.microsoft.com/office/powerpoint/2010/main" val="2501399941"/>
              </p:ext>
            </p:extLst>
          </p:nvPr>
        </p:nvGraphicFramePr>
        <p:xfrm>
          <a:off x="990991" y="2730783"/>
          <a:ext cx="9906747" cy="3980647"/>
        </p:xfrm>
        <a:graphic>
          <a:graphicData uri="http://schemas.openxmlformats.org/drawingml/2006/table">
            <a:tbl>
              <a:tblPr firstRow="1" firstCol="1" bandRow="1">
                <a:tableStyleId>{5C22544A-7EE6-4342-B048-85BDC9FD1C3A}</a:tableStyleId>
              </a:tblPr>
              <a:tblGrid>
                <a:gridCol w="2468723">
                  <a:extLst>
                    <a:ext uri="{9D8B030D-6E8A-4147-A177-3AD203B41FA5}">
                      <a16:colId xmlns:a16="http://schemas.microsoft.com/office/drawing/2014/main" val="1257074955"/>
                    </a:ext>
                  </a:extLst>
                </a:gridCol>
                <a:gridCol w="2675777">
                  <a:extLst>
                    <a:ext uri="{9D8B030D-6E8A-4147-A177-3AD203B41FA5}">
                      <a16:colId xmlns:a16="http://schemas.microsoft.com/office/drawing/2014/main" val="632722024"/>
                    </a:ext>
                  </a:extLst>
                </a:gridCol>
                <a:gridCol w="2771341">
                  <a:extLst>
                    <a:ext uri="{9D8B030D-6E8A-4147-A177-3AD203B41FA5}">
                      <a16:colId xmlns:a16="http://schemas.microsoft.com/office/drawing/2014/main" val="807638753"/>
                    </a:ext>
                  </a:extLst>
                </a:gridCol>
                <a:gridCol w="1990906">
                  <a:extLst>
                    <a:ext uri="{9D8B030D-6E8A-4147-A177-3AD203B41FA5}">
                      <a16:colId xmlns:a16="http://schemas.microsoft.com/office/drawing/2014/main" val="2834009282"/>
                    </a:ext>
                  </a:extLst>
                </a:gridCol>
              </a:tblGrid>
              <a:tr h="219812">
                <a:tc>
                  <a:txBody>
                    <a:bodyPr/>
                    <a:lstStyle/>
                    <a:p>
                      <a:pPr marL="0" marR="0" algn="just">
                        <a:spcBef>
                          <a:spcPts val="0"/>
                        </a:spcBef>
                        <a:spcAft>
                          <a:spcPts val="600"/>
                        </a:spcAft>
                      </a:pPr>
                      <a:r>
                        <a:rPr lang="en-US" sz="1600" dirty="0">
                          <a:effectLst/>
                        </a:rPr>
                        <a:t>Party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spcBef>
                          <a:spcPts val="0"/>
                        </a:spcBef>
                        <a:spcAft>
                          <a:spcPts val="600"/>
                        </a:spcAft>
                      </a:pPr>
                      <a:r>
                        <a:rPr lang="en-US" sz="1600">
                          <a:effectLst/>
                        </a:rPr>
                        <a:t>Responsibility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spcBef>
                          <a:spcPts val="0"/>
                        </a:spcBef>
                        <a:spcAft>
                          <a:spcPts val="600"/>
                        </a:spcAft>
                      </a:pPr>
                      <a:r>
                        <a:rPr lang="en-US" sz="1600" dirty="0">
                          <a:effectLst/>
                        </a:rPr>
                        <a:t>Title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spcBef>
                          <a:spcPts val="0"/>
                        </a:spcBef>
                        <a:spcAft>
                          <a:spcPts val="600"/>
                        </a:spcAft>
                      </a:pPr>
                      <a:r>
                        <a:rPr lang="en-US" sz="1600">
                          <a:effectLst/>
                        </a:rPr>
                        <a:t>Phone Number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63472858"/>
                  </a:ext>
                </a:extLst>
              </a:tr>
              <a:tr h="659437">
                <a:tc>
                  <a:txBody>
                    <a:bodyPr/>
                    <a:lstStyle/>
                    <a:p>
                      <a:pPr marL="0" marR="0" algn="l" defTabSz="457200" rtl="0" eaLnBrk="1" latinLnBrk="0" hangingPunct="1">
                        <a:spcBef>
                          <a:spcPts val="0"/>
                        </a:spcBef>
                        <a:spcAft>
                          <a:spcPts val="600"/>
                        </a:spcAft>
                      </a:pPr>
                      <a:r>
                        <a:rPr lang="en-US" sz="1600" b="1" kern="1200" dirty="0">
                          <a:solidFill>
                            <a:schemeClr val="lt1"/>
                          </a:solidFill>
                          <a:effectLst/>
                          <a:latin typeface="+mn-lt"/>
                          <a:ea typeface="+mn-ea"/>
                          <a:cs typeface="+mn-cs"/>
                        </a:rPr>
                        <a:t>West Bay San District</a:t>
                      </a:r>
                    </a:p>
                  </a:txBody>
                  <a:tcPr marL="68580" marR="68580" marT="0" marB="0"/>
                </a:tc>
                <a:tc>
                  <a:txBody>
                    <a:bodyPr/>
                    <a:lstStyle/>
                    <a:p>
                      <a:pPr marL="0" marR="0" algn="l">
                        <a:spcBef>
                          <a:spcPts val="0"/>
                        </a:spcBef>
                        <a:spcAft>
                          <a:spcPts val="600"/>
                        </a:spcAft>
                      </a:pPr>
                      <a:r>
                        <a:rPr lang="en-US" sz="1600" kern="1200" dirty="0">
                          <a:solidFill>
                            <a:schemeClr val="dk1"/>
                          </a:solidFill>
                          <a:effectLst/>
                          <a:latin typeface="+mn-lt"/>
                          <a:ea typeface="+mn-ea"/>
                          <a:cs typeface="+mn-cs"/>
                        </a:rPr>
                        <a:t>Questions, procedures, and emergencies</a:t>
                      </a:r>
                    </a:p>
                  </a:txBody>
                  <a:tcPr marL="68580" marR="68580" marT="0" marB="0"/>
                </a:tc>
                <a:tc>
                  <a:txBody>
                    <a:bodyPr/>
                    <a:lstStyle/>
                    <a:p>
                      <a:pPr marL="0" marR="0" algn="l">
                        <a:spcBef>
                          <a:spcPts val="0"/>
                        </a:spcBef>
                        <a:spcAft>
                          <a:spcPts val="60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(650) 321-0384</a:t>
                      </a:r>
                    </a:p>
                  </a:txBody>
                  <a:tcPr marL="68580" marR="68580" marT="0" marB="0"/>
                </a:tc>
                <a:extLst>
                  <a:ext uri="{0D108BD9-81ED-4DB2-BD59-A6C34878D82A}">
                    <a16:rowId xmlns:a16="http://schemas.microsoft.com/office/drawing/2014/main" val="4288461465"/>
                  </a:ext>
                </a:extLst>
              </a:tr>
              <a:tr h="659437">
                <a:tc>
                  <a:txBody>
                    <a:bodyPr/>
                    <a:lstStyle/>
                    <a:p>
                      <a:pPr marL="0" marR="0" algn="l" defTabSz="457200" rtl="0" eaLnBrk="1" latinLnBrk="0" hangingPunct="1">
                        <a:spcBef>
                          <a:spcPts val="0"/>
                        </a:spcBef>
                        <a:spcAft>
                          <a:spcPts val="600"/>
                        </a:spcAft>
                      </a:pPr>
                      <a:r>
                        <a:rPr lang="en-US" sz="1600" b="1" kern="1200" dirty="0">
                          <a:solidFill>
                            <a:schemeClr val="lt1"/>
                          </a:solidFill>
                          <a:effectLst/>
                          <a:latin typeface="+mn-lt"/>
                          <a:ea typeface="+mn-ea"/>
                          <a:cs typeface="+mn-cs"/>
                        </a:rPr>
                        <a:t>Menlo Park Water District</a:t>
                      </a:r>
                    </a:p>
                  </a:txBody>
                  <a:tcPr marL="68580" marR="68580" marT="0" marB="0"/>
                </a:tc>
                <a:tc>
                  <a:txBody>
                    <a:bodyPr/>
                    <a:lstStyle/>
                    <a:p>
                      <a:pPr marL="0" marR="0" algn="l" defTabSz="457200" rtl="0" eaLnBrk="1" latinLnBrk="0" hangingPunct="1">
                        <a:spcBef>
                          <a:spcPts val="0"/>
                        </a:spcBef>
                        <a:spcAft>
                          <a:spcPts val="600"/>
                        </a:spcAft>
                      </a:pPr>
                      <a:r>
                        <a:rPr lang="en-US" sz="1600" kern="1200" dirty="0">
                          <a:solidFill>
                            <a:schemeClr val="dk1"/>
                          </a:solidFill>
                          <a:effectLst/>
                          <a:latin typeface="+mn-lt"/>
                          <a:ea typeface="+mn-ea"/>
                          <a:cs typeface="+mn-cs"/>
                        </a:rPr>
                        <a:t>Water purveyor</a:t>
                      </a:r>
                    </a:p>
                  </a:txBody>
                  <a:tcPr marL="68580" marR="68580" marT="0" marB="0"/>
                </a:tc>
                <a:tc>
                  <a:txBody>
                    <a:bodyPr/>
                    <a:lstStyle/>
                    <a:p>
                      <a:pPr marL="0" marR="0" algn="l">
                        <a:spcBef>
                          <a:spcPts val="0"/>
                        </a:spcBef>
                        <a:spcAft>
                          <a:spcPts val="60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8074466"/>
                  </a:ext>
                </a:extLst>
              </a:tr>
              <a:tr h="659437">
                <a:tc>
                  <a:txBody>
                    <a:bodyPr/>
                    <a:lstStyle/>
                    <a:p>
                      <a:pPr marL="0" marR="0" algn="l">
                        <a:spcBef>
                          <a:spcPts val="0"/>
                        </a:spcBef>
                        <a:spcAft>
                          <a:spcPts val="600"/>
                        </a:spcAft>
                      </a:pPr>
                      <a:r>
                        <a:rPr lang="en-US" sz="1600" strike="sngStrike" dirty="0">
                          <a:effectLst/>
                        </a:rPr>
                        <a:t>California Division of Drinking Water (DDW)</a:t>
                      </a:r>
                      <a:endPar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defTabSz="457200" rtl="0" eaLnBrk="1" latinLnBrk="0" hangingPunct="1">
                        <a:spcBef>
                          <a:spcPts val="0"/>
                        </a:spcBef>
                        <a:spcAft>
                          <a:spcPts val="600"/>
                        </a:spcAft>
                      </a:pPr>
                      <a:r>
                        <a:rPr lang="en-US" sz="1600" strike="sngStrike" kern="1200" dirty="0">
                          <a:solidFill>
                            <a:schemeClr val="dk1"/>
                          </a:solidFill>
                          <a:effectLst/>
                          <a:latin typeface="+mn-lt"/>
                          <a:ea typeface="+mn-ea"/>
                          <a:cs typeface="+mn-cs"/>
                        </a:rPr>
                        <a:t>Public health and regulatory oversight</a:t>
                      </a:r>
                    </a:p>
                  </a:txBody>
                  <a:tcPr marL="68580" marR="68580" marT="0" marB="0"/>
                </a:tc>
                <a:tc>
                  <a:txBody>
                    <a:bodyPr/>
                    <a:lstStyle/>
                    <a:p>
                      <a:pPr marL="0" marR="0" algn="l">
                        <a:spcBef>
                          <a:spcPts val="0"/>
                        </a:spcBef>
                        <a:spcAft>
                          <a:spcPts val="600"/>
                        </a:spcAft>
                      </a:pPr>
                      <a:endPar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(510) 620-3474</a:t>
                      </a:r>
                    </a:p>
                  </a:txBody>
                  <a:tcPr marL="68580" marR="68580" marT="0" marB="0"/>
                </a:tc>
                <a:extLst>
                  <a:ext uri="{0D108BD9-81ED-4DB2-BD59-A6C34878D82A}">
                    <a16:rowId xmlns:a16="http://schemas.microsoft.com/office/drawing/2014/main" val="658268279"/>
                  </a:ext>
                </a:extLst>
              </a:tr>
              <a:tr h="879248">
                <a:tc>
                  <a:txBody>
                    <a:bodyPr/>
                    <a:lstStyle/>
                    <a:p>
                      <a:pPr marL="0" marR="0" algn="l">
                        <a:spcBef>
                          <a:spcPts val="0"/>
                        </a:spcBef>
                        <a:spcAft>
                          <a:spcPts val="600"/>
                        </a:spcAft>
                      </a:pPr>
                      <a:r>
                        <a:rPr lang="en-US" sz="1600" strike="sngStrike" dirty="0">
                          <a:effectLst/>
                        </a:rPr>
                        <a:t> Regional Water Quality Control Board</a:t>
                      </a:r>
                      <a:endPar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1600" strike="sngStrike">
                          <a:effectLst/>
                        </a:rPr>
                        <a:t>Permitting and regulatory oversight</a:t>
                      </a:r>
                      <a:endParaRPr lang="en-US" sz="1600" strike="sng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endPar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endPar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4498540"/>
                  </a:ext>
                </a:extLst>
              </a:tr>
              <a:tr h="879248">
                <a:tc>
                  <a:txBody>
                    <a:bodyPr/>
                    <a:lstStyle/>
                    <a:p>
                      <a:pPr marL="0" marR="0" algn="l">
                        <a:spcBef>
                          <a:spcPts val="0"/>
                        </a:spcBef>
                        <a:spcAft>
                          <a:spcPts val="600"/>
                        </a:spcAft>
                      </a:pPr>
                      <a:r>
                        <a:rPr lang="en-US" sz="1600" strike="sngStrike" dirty="0">
                          <a:effectLst/>
                        </a:rPr>
                        <a:t>County Environmental Health</a:t>
                      </a:r>
                      <a:endPar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1600" strike="sngStrike">
                          <a:effectLst/>
                        </a:rPr>
                        <a:t>Public health</a:t>
                      </a:r>
                      <a:endParaRPr lang="en-US" sz="1600" strike="sng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endParaRPr lang="en-US" sz="1600" strike="sng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600"/>
                        </a:spcAft>
                      </a:pPr>
                      <a:endParaRPr lang="en-US" sz="16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3197705"/>
                  </a:ext>
                </a:extLst>
              </a:tr>
            </a:tbl>
          </a:graphicData>
        </a:graphic>
      </p:graphicFrame>
      <p:sp>
        <p:nvSpPr>
          <p:cNvPr id="4" name="Slide Number Placeholder 5">
            <a:extLst>
              <a:ext uri="{FF2B5EF4-FFF2-40B4-BE49-F238E27FC236}">
                <a16:creationId xmlns:a16="http://schemas.microsoft.com/office/drawing/2014/main" id="{DE406091-496F-4A0F-BE9C-1F0883818230}"/>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48</a:t>
            </a:fld>
            <a:endParaRPr lang="en-US"/>
          </a:p>
        </p:txBody>
      </p:sp>
      <p:sp>
        <p:nvSpPr>
          <p:cNvPr id="5" name="TextBox 4">
            <a:extLst>
              <a:ext uri="{FF2B5EF4-FFF2-40B4-BE49-F238E27FC236}">
                <a16:creationId xmlns:a16="http://schemas.microsoft.com/office/drawing/2014/main" id="{913EB9EA-1BCF-44C5-B083-17D7ACF656AB}"/>
              </a:ext>
            </a:extLst>
          </p:cNvPr>
          <p:cNvSpPr txBox="1"/>
          <p:nvPr/>
        </p:nvSpPr>
        <p:spPr>
          <a:xfrm>
            <a:off x="6339766" y="1882542"/>
            <a:ext cx="2127250" cy="646331"/>
          </a:xfrm>
          <a:prstGeom prst="rect">
            <a:avLst/>
          </a:prstGeom>
          <a:solidFill>
            <a:srgbClr val="FFFF00"/>
          </a:solidFill>
        </p:spPr>
        <p:txBody>
          <a:bodyPr wrap="square" rtlCol="0">
            <a:spAutoFit/>
          </a:bodyPr>
          <a:lstStyle/>
          <a:p>
            <a:r>
              <a:rPr lang="en-US" dirty="0"/>
              <a:t>WBSD to provide info</a:t>
            </a:r>
          </a:p>
        </p:txBody>
      </p:sp>
    </p:spTree>
    <p:extLst>
      <p:ext uri="{BB962C8B-B14F-4D97-AF65-F5344CB8AC3E}">
        <p14:creationId xmlns:p14="http://schemas.microsoft.com/office/powerpoint/2010/main" val="357166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8" name="Group 17">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9" name="Rectangle 18">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6" name="Title 5">
            <a:extLst>
              <a:ext uri="{FF2B5EF4-FFF2-40B4-BE49-F238E27FC236}">
                <a16:creationId xmlns:a16="http://schemas.microsoft.com/office/drawing/2014/main" id="{DB546C4A-4FFC-4F5E-89C4-A0E28610A129}"/>
              </a:ext>
            </a:extLst>
          </p:cNvPr>
          <p:cNvSpPr>
            <a:spLocks noGrp="1"/>
          </p:cNvSpPr>
          <p:nvPr>
            <p:ph type="title"/>
          </p:nvPr>
        </p:nvSpPr>
        <p:spPr>
          <a:xfrm>
            <a:off x="4678419" y="1370143"/>
            <a:ext cx="6878841" cy="4157446"/>
          </a:xfrm>
        </p:spPr>
        <p:txBody>
          <a:bodyPr vert="horz" lIns="91440" tIns="45720" rIns="91440" bIns="45720" rtlCol="0" anchor="ctr">
            <a:normAutofit/>
          </a:bodyPr>
          <a:lstStyle/>
          <a:p>
            <a:r>
              <a:rPr lang="en-US" sz="6600" dirty="0">
                <a:solidFill>
                  <a:schemeClr val="tx1"/>
                </a:solidFill>
              </a:rPr>
              <a:t>Site Supervisor </a:t>
            </a:r>
            <a:r>
              <a:rPr lang="en-US" sz="6600" u="sng" dirty="0">
                <a:solidFill>
                  <a:schemeClr val="tx1"/>
                </a:solidFill>
              </a:rPr>
              <a:t>Do</a:t>
            </a:r>
            <a:r>
              <a:rPr lang="en-US" sz="6600" dirty="0">
                <a:solidFill>
                  <a:schemeClr val="tx1"/>
                </a:solidFill>
              </a:rPr>
              <a:t>’s &amp; </a:t>
            </a:r>
            <a:r>
              <a:rPr lang="en-US" sz="6600" u="sng" dirty="0">
                <a:solidFill>
                  <a:schemeClr val="tx1"/>
                </a:solidFill>
              </a:rPr>
              <a:t>Don’t</a:t>
            </a:r>
            <a:r>
              <a:rPr lang="en-US" sz="6600" dirty="0">
                <a:solidFill>
                  <a:schemeClr val="tx1"/>
                </a:solidFill>
              </a:rPr>
              <a:t>s</a:t>
            </a:r>
          </a:p>
        </p:txBody>
      </p:sp>
      <p:sp>
        <p:nvSpPr>
          <p:cNvPr id="7" name="Text Placeholder 6">
            <a:extLst>
              <a:ext uri="{FF2B5EF4-FFF2-40B4-BE49-F238E27FC236}">
                <a16:creationId xmlns:a16="http://schemas.microsoft.com/office/drawing/2014/main" id="{A6D260A6-9045-4D35-A16D-76C246531792}"/>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a:p>
        </p:txBody>
      </p:sp>
      <p:cxnSp>
        <p:nvCxnSpPr>
          <p:cNvPr id="22" name="Straight Connector 21">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D9D39E8-3B6F-404C-9A55-39B607CBF095}"/>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49</a:t>
            </a:fld>
            <a:endParaRPr lang="en-US">
              <a:solidFill>
                <a:schemeClr val="tx1"/>
              </a:solidFill>
            </a:endParaRPr>
          </a:p>
        </p:txBody>
      </p:sp>
      <p:pic>
        <p:nvPicPr>
          <p:cNvPr id="15" name="Picture 14" descr="A picture containing grass, outdoor, sign, sitting&#10;&#10;Description automatically generated">
            <a:extLst>
              <a:ext uri="{FF2B5EF4-FFF2-40B4-BE49-F238E27FC236}">
                <a16:creationId xmlns:a16="http://schemas.microsoft.com/office/drawing/2014/main" id="{921785D6-E4DA-4FAF-B412-DAB210DA836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39157597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470847"/>
            <a:ext cx="9962865" cy="1392071"/>
          </a:xfrm>
        </p:spPr>
        <p:txBody>
          <a:bodyPr/>
          <a:lstStyle/>
          <a:p>
            <a:pPr eaLnBrk="1" hangingPunct="1">
              <a:defRPr/>
            </a:pPr>
            <a:r>
              <a:rPr lang="en-US" dirty="0"/>
              <a:t>As Californians, we live in a constant drought and need to conserve water</a:t>
            </a:r>
            <a:endParaRPr lang="en-US" sz="3700" b="1" dirty="0">
              <a:solidFill>
                <a:schemeClr val="tx2"/>
              </a:solidFill>
              <a:effectLst>
                <a:outerShdw blurRad="38100" dist="38100" dir="2700000" algn="tl">
                  <a:srgbClr val="C0C0C0"/>
                </a:outerShdw>
              </a:effectLst>
              <a:latin typeface="Trebuchet MS" pitchFamily="34" charset="0"/>
            </a:endParaRPr>
          </a:p>
        </p:txBody>
      </p:sp>
      <p:pic>
        <p:nvPicPr>
          <p:cNvPr id="12" name="Picture 11" descr="A close up of a map&#10;&#10;Description generated with very high confidence">
            <a:extLst>
              <a:ext uri="{FF2B5EF4-FFF2-40B4-BE49-F238E27FC236}">
                <a16:creationId xmlns:a16="http://schemas.microsoft.com/office/drawing/2014/main" id="{4D8E845C-DBA9-41E6-84FB-79F35C3E65C2}"/>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83040" b="10314"/>
          <a:stretch/>
        </p:blipFill>
        <p:spPr>
          <a:xfrm>
            <a:off x="-279033" y="6422665"/>
            <a:ext cx="12709135" cy="563106"/>
          </a:xfrm>
          <a:prstGeom prst="rect">
            <a:avLst/>
          </a:prstGeom>
        </p:spPr>
      </p:pic>
      <p:sp>
        <p:nvSpPr>
          <p:cNvPr id="23" name="Slide Number Placeholder 5">
            <a:extLst>
              <a:ext uri="{FF2B5EF4-FFF2-40B4-BE49-F238E27FC236}">
                <a16:creationId xmlns:a16="http://schemas.microsoft.com/office/drawing/2014/main" id="{4AEC538A-A97D-46D5-A946-5E016303B262}"/>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5</a:t>
            </a:fld>
            <a:endParaRPr lang="en-US"/>
          </a:p>
        </p:txBody>
      </p:sp>
      <p:pic>
        <p:nvPicPr>
          <p:cNvPr id="5" name="Picture 4" descr="A close up of a logo&#10;&#10;Description automatically generated">
            <a:extLst>
              <a:ext uri="{FF2B5EF4-FFF2-40B4-BE49-F238E27FC236}">
                <a16:creationId xmlns:a16="http://schemas.microsoft.com/office/drawing/2014/main" id="{1FC1076D-991B-4750-A7F2-28A07CCFA1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915"/>
          <a:stretch/>
        </p:blipFill>
        <p:spPr>
          <a:xfrm>
            <a:off x="805758" y="2312009"/>
            <a:ext cx="10085561" cy="3998252"/>
          </a:xfrm>
          <a:prstGeom prst="rect">
            <a:avLst/>
          </a:prstGeom>
        </p:spPr>
      </p:pic>
    </p:spTree>
    <p:extLst>
      <p:ext uri="{BB962C8B-B14F-4D97-AF65-F5344CB8AC3E}">
        <p14:creationId xmlns:p14="http://schemas.microsoft.com/office/powerpoint/2010/main" val="2523096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518615" y="2292824"/>
            <a:ext cx="11177516" cy="4217158"/>
          </a:xfrm>
          <a:prstGeom prst="rect">
            <a:avLst/>
          </a:prstGeom>
          <a:noFill/>
          <a:ln w="9525">
            <a:noFill/>
            <a:miter lim="800000"/>
            <a:headEnd/>
            <a:tailEnd/>
          </a:ln>
        </p:spPr>
        <p:txBody>
          <a:bodyPr/>
          <a:lstStyle/>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install / maintain signs at all points of entry</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install / maintain labels/ tags on all water systems (RW,  PW)</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manage public access to the site to avoid public contact with recycled water</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operate landscape irrigation only between 9pm - 7am </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contact the WBSD with all water system modifications (RW,  PW)</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educate / train onsite personnel on safe use and restrictions</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maintain accurate site records and as-built drawings</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conduct inspections and adjust irrigation rates to avoid runoff and ponding</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cooperate with the WBSD and assist with periodic inspections</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a:t>
            </a:r>
            <a:r>
              <a:rPr lang="en-US" sz="1600" dirty="0">
                <a:solidFill>
                  <a:schemeClr val="tx1">
                    <a:lumMod val="75000"/>
                    <a:lumOff val="25000"/>
                  </a:schemeClr>
                </a:solidFill>
              </a:rPr>
              <a:t> contact WBSD immediately with any line break, cross connection,</a:t>
            </a:r>
            <a:br>
              <a:rPr lang="en-US" sz="1600" dirty="0">
                <a:solidFill>
                  <a:schemeClr val="tx1">
                    <a:lumMod val="75000"/>
                    <a:lumOff val="25000"/>
                  </a:schemeClr>
                </a:solidFill>
              </a:rPr>
            </a:br>
            <a:r>
              <a:rPr lang="en-US" sz="1600" dirty="0">
                <a:solidFill>
                  <a:schemeClr val="tx1">
                    <a:lumMod val="75000"/>
                    <a:lumOff val="25000"/>
                  </a:schemeClr>
                </a:solidFill>
              </a:rPr>
              <a:t>	or violation of water recycling requirements</a:t>
            </a:r>
          </a:p>
        </p:txBody>
      </p:sp>
      <p:sp>
        <p:nvSpPr>
          <p:cNvPr id="4" name="Title 1"/>
          <p:cNvSpPr txBox="1">
            <a:spLocks/>
          </p:cNvSpPr>
          <p:nvPr/>
        </p:nvSpPr>
        <p:spPr bwMode="auto">
          <a:xfrm>
            <a:off x="518615" y="498143"/>
            <a:ext cx="10184897" cy="13374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sz="3600" dirty="0">
                <a:solidFill>
                  <a:schemeClr val="bg2"/>
                </a:solidFill>
              </a:rPr>
              <a:t>Water Recycling DO’s…</a:t>
            </a:r>
          </a:p>
        </p:txBody>
      </p:sp>
      <p:sp>
        <p:nvSpPr>
          <p:cNvPr id="5" name="Slide Number Placeholder 5">
            <a:extLst>
              <a:ext uri="{FF2B5EF4-FFF2-40B4-BE49-F238E27FC236}">
                <a16:creationId xmlns:a16="http://schemas.microsoft.com/office/drawing/2014/main" id="{786CA903-40B6-48BE-A4DE-CE1EA487478B}"/>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50</a:t>
            </a:fld>
            <a:endParaRPr lang="en-US"/>
          </a:p>
        </p:txBody>
      </p:sp>
    </p:spTree>
    <p:extLst>
      <p:ext uri="{BB962C8B-B14F-4D97-AF65-F5344CB8AC3E}">
        <p14:creationId xmlns:p14="http://schemas.microsoft.com/office/powerpoint/2010/main" val="3777788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429905" y="2279175"/>
            <a:ext cx="11266226" cy="4510586"/>
          </a:xfrm>
          <a:prstGeom prst="rect">
            <a:avLst/>
          </a:prstGeom>
          <a:noFill/>
          <a:ln w="9525">
            <a:noFill/>
            <a:miter lim="800000"/>
            <a:headEnd/>
            <a:tailEnd/>
          </a:ln>
        </p:spPr>
        <p:txBody>
          <a:bodyPr/>
          <a:lstStyle/>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drink recycled water</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wash body parts with recycled water</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remove identification tags, labels, etc.</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spray RW onto drinking fountains or eating areas</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allow ponding or runoff of recycled water</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irrigate when it is raining or when the ground is saturated</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spray irrigate when wind speed exceeds 30 mph</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allow public access to hose </a:t>
            </a:r>
            <a:r>
              <a:rPr lang="en-US" sz="1600" dirty="0" err="1">
                <a:solidFill>
                  <a:schemeClr val="tx1">
                    <a:lumMod val="75000"/>
                    <a:lumOff val="25000"/>
                  </a:schemeClr>
                </a:solidFill>
              </a:rPr>
              <a:t>bibbs</a:t>
            </a:r>
            <a:r>
              <a:rPr lang="en-US" sz="1600" dirty="0">
                <a:solidFill>
                  <a:schemeClr val="tx1">
                    <a:lumMod val="75000"/>
                    <a:lumOff val="25000"/>
                  </a:schemeClr>
                </a:solidFill>
              </a:rPr>
              <a:t> or unlocked valves</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use for unapproved applications</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use same equipment (e.g. hoses) for both RW and PW</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make significant modifications to either RW or PW systems without WBSD approval</a:t>
            </a:r>
          </a:p>
          <a:p>
            <a:pPr marL="461963" lvl="1" indent="-346075">
              <a:spcBef>
                <a:spcPts val="1000"/>
              </a:spcBef>
              <a:buClr>
                <a:schemeClr val="accent1"/>
              </a:buClr>
              <a:buSzPct val="75000"/>
              <a:buFont typeface="Wingdings 3" charset="2"/>
              <a:buChar char=""/>
              <a:defRPr/>
            </a:pPr>
            <a:r>
              <a:rPr lang="en-US" sz="1600" b="1" i="1" dirty="0">
                <a:solidFill>
                  <a:schemeClr val="tx1">
                    <a:lumMod val="75000"/>
                    <a:lumOff val="25000"/>
                  </a:schemeClr>
                </a:solidFill>
              </a:rPr>
              <a:t>don’t</a:t>
            </a:r>
            <a:r>
              <a:rPr lang="en-US" sz="1600" dirty="0">
                <a:solidFill>
                  <a:schemeClr val="tx1">
                    <a:lumMod val="75000"/>
                    <a:lumOff val="25000"/>
                  </a:schemeClr>
                </a:solidFill>
              </a:rPr>
              <a:t> </a:t>
            </a:r>
            <a:r>
              <a:rPr lang="en-US" b="1" i="1" u="sng" dirty="0">
                <a:solidFill>
                  <a:srgbClr val="FF0000"/>
                </a:solidFill>
                <a:effectLst>
                  <a:outerShdw blurRad="38100" dist="38100" dir="2700000" algn="tl">
                    <a:srgbClr val="000000">
                      <a:alpha val="43137"/>
                    </a:srgbClr>
                  </a:outerShdw>
                </a:effectLst>
              </a:rPr>
              <a:t>CROSS-CONNECT POTABLE WATER AND RECYCLED WATER!!!</a:t>
            </a:r>
          </a:p>
        </p:txBody>
      </p:sp>
      <p:sp>
        <p:nvSpPr>
          <p:cNvPr id="4" name="Title 1"/>
          <p:cNvSpPr txBox="1">
            <a:spLocks/>
          </p:cNvSpPr>
          <p:nvPr/>
        </p:nvSpPr>
        <p:spPr bwMode="auto">
          <a:xfrm>
            <a:off x="552734" y="481782"/>
            <a:ext cx="8540342" cy="13674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sz="3600" dirty="0">
                <a:solidFill>
                  <a:schemeClr val="bg2"/>
                </a:solidFill>
              </a:rPr>
              <a:t>Water Recycling DON’Ts…</a:t>
            </a:r>
          </a:p>
        </p:txBody>
      </p:sp>
      <p:sp>
        <p:nvSpPr>
          <p:cNvPr id="5" name="Slide Number Placeholder 5">
            <a:extLst>
              <a:ext uri="{FF2B5EF4-FFF2-40B4-BE49-F238E27FC236}">
                <a16:creationId xmlns:a16="http://schemas.microsoft.com/office/drawing/2014/main" id="{CE687053-3BB6-4F1F-A253-7E421F839207}"/>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51</a:t>
            </a:fld>
            <a:endParaRPr lang="en-US"/>
          </a:p>
        </p:txBody>
      </p:sp>
    </p:spTree>
    <p:extLst>
      <p:ext uri="{BB962C8B-B14F-4D97-AF65-F5344CB8AC3E}">
        <p14:creationId xmlns:p14="http://schemas.microsoft.com/office/powerpoint/2010/main" val="31237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4" name="Rectangle 8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7" name="Rectangle 8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93186" name="Rectangle 4"/>
          <p:cNvSpPr>
            <a:spLocks noGrp="1" noChangeArrowheads="1"/>
          </p:cNvSpPr>
          <p:nvPr>
            <p:ph type="title"/>
          </p:nvPr>
        </p:nvSpPr>
        <p:spPr>
          <a:xfrm>
            <a:off x="836247" y="1085549"/>
            <a:ext cx="3430947" cy="4686903"/>
          </a:xfrm>
        </p:spPr>
        <p:txBody>
          <a:bodyPr vert="horz" lIns="91440" tIns="45720" rIns="91440" bIns="45720" rtlCol="0" anchor="ctr">
            <a:normAutofit/>
          </a:bodyPr>
          <a:lstStyle/>
          <a:p>
            <a:pPr algn="r"/>
            <a:r>
              <a:rPr lang="en-US">
                <a:solidFill>
                  <a:schemeClr val="tx1"/>
                </a:solidFill>
                <a:effectLst>
                  <a:outerShdw blurRad="38100" dist="38100" dir="2700000" algn="tl">
                    <a:srgbClr val="C0C0C0"/>
                  </a:outerShdw>
                </a:effectLst>
              </a:rPr>
              <a:t>Questions?</a:t>
            </a:r>
            <a:br>
              <a:rPr lang="en-US">
                <a:solidFill>
                  <a:schemeClr val="tx1"/>
                </a:solidFill>
                <a:effectLst>
                  <a:outerShdw blurRad="38100" dist="38100" dir="2700000" algn="tl">
                    <a:srgbClr val="C0C0C0"/>
                  </a:outerShdw>
                </a:effectLst>
              </a:rPr>
            </a:br>
            <a:r>
              <a:rPr lang="en-US">
                <a:solidFill>
                  <a:schemeClr val="tx1"/>
                </a:solidFill>
              </a:rPr>
              <a:t> </a:t>
            </a:r>
          </a:p>
        </p:txBody>
      </p:sp>
      <p:cxnSp>
        <p:nvCxnSpPr>
          <p:cNvPr id="90" name="Straight Connector 8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txBox="1">
            <a:spLocks/>
          </p:cNvSpPr>
          <p:nvPr/>
        </p:nvSpPr>
        <p:spPr bwMode="auto">
          <a:xfrm>
            <a:off x="5041399" y="1085549"/>
            <a:ext cx="5579707" cy="4686903"/>
          </a:xfrm>
          <a:prstGeom prst="rect">
            <a:avLst/>
          </a:prstGeom>
        </p:spPr>
        <p:txBody>
          <a:bodyPr vert="horz" lIns="91440" tIns="45720" rIns="91440" bIns="45720" rtlCol="0" anchor="ctr">
            <a:normAutofit/>
          </a:bodyPr>
          <a:lstStyle/>
          <a:p>
            <a:pPr>
              <a:spcBef>
                <a:spcPts val="1000"/>
              </a:spcBef>
              <a:buClr>
                <a:schemeClr val="accent1"/>
              </a:buClr>
              <a:buSzPct val="80000"/>
              <a:defRPr/>
            </a:pPr>
            <a:r>
              <a:rPr lang="en-US" dirty="0"/>
              <a:t>Woodard &amp; Curran</a:t>
            </a:r>
          </a:p>
          <a:p>
            <a:pPr>
              <a:spcBef>
                <a:spcPts val="1000"/>
              </a:spcBef>
              <a:buClr>
                <a:schemeClr val="accent1"/>
              </a:buClr>
              <a:buSzPct val="80000"/>
              <a:defRPr/>
            </a:pPr>
            <a:r>
              <a:rPr lang="en-US" dirty="0"/>
              <a:t>Kraig J. Erickson, P.E.</a:t>
            </a:r>
          </a:p>
          <a:p>
            <a:pPr>
              <a:spcBef>
                <a:spcPts val="1000"/>
              </a:spcBef>
              <a:buClr>
                <a:schemeClr val="accent1"/>
              </a:buClr>
              <a:buSzPct val="80000"/>
              <a:defRPr/>
            </a:pPr>
            <a:r>
              <a:rPr lang="en-US" dirty="0">
                <a:hlinkClick r:id="rId3"/>
              </a:rPr>
              <a:t>kerickson@woodardcurran.com</a:t>
            </a:r>
            <a:r>
              <a:rPr lang="en-US" dirty="0"/>
              <a:t> </a:t>
            </a:r>
          </a:p>
          <a:p>
            <a:pPr>
              <a:spcBef>
                <a:spcPts val="1000"/>
              </a:spcBef>
              <a:buClr>
                <a:schemeClr val="accent1"/>
              </a:buClr>
              <a:buSzPct val="80000"/>
              <a:defRPr/>
            </a:pPr>
            <a:r>
              <a:rPr lang="en-US" dirty="0"/>
              <a:t>(949) 420-5306</a:t>
            </a:r>
          </a:p>
        </p:txBody>
      </p:sp>
      <p:sp>
        <p:nvSpPr>
          <p:cNvPr id="5" name="Slide Number Placeholder 5">
            <a:extLst>
              <a:ext uri="{FF2B5EF4-FFF2-40B4-BE49-F238E27FC236}">
                <a16:creationId xmlns:a16="http://schemas.microsoft.com/office/drawing/2014/main" id="{9B227F3E-2CC6-4ED8-82A6-E063BD92B399}"/>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52</a:t>
            </a:fld>
            <a:endParaRPr lang="en-US">
              <a:solidFill>
                <a:schemeClr val="tx1"/>
              </a:solidFill>
            </a:endParaRPr>
          </a:p>
        </p:txBody>
      </p:sp>
    </p:spTree>
    <p:extLst>
      <p:ext uri="{BB962C8B-B14F-4D97-AF65-F5344CB8AC3E}">
        <p14:creationId xmlns:p14="http://schemas.microsoft.com/office/powerpoint/2010/main" val="17303902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AAE7A1-0704-4D7A-A1DC-35D03E101341}"/>
              </a:ext>
            </a:extLst>
          </p:cNvPr>
          <p:cNvSpPr>
            <a:spLocks noGrp="1"/>
          </p:cNvSpPr>
          <p:nvPr>
            <p:ph type="title"/>
          </p:nvPr>
        </p:nvSpPr>
        <p:spPr>
          <a:xfrm>
            <a:off x="504966" y="464024"/>
            <a:ext cx="9411401" cy="1392072"/>
          </a:xfrm>
        </p:spPr>
        <p:txBody>
          <a:bodyPr/>
          <a:lstStyle/>
          <a:p>
            <a:r>
              <a:rPr lang="en-US" dirty="0"/>
              <a:t>Menlo Park’s Water Supplies</a:t>
            </a:r>
          </a:p>
        </p:txBody>
      </p:sp>
      <p:sp>
        <p:nvSpPr>
          <p:cNvPr id="3" name="Content Placeholder 2">
            <a:extLst>
              <a:ext uri="{FF2B5EF4-FFF2-40B4-BE49-F238E27FC236}">
                <a16:creationId xmlns:a16="http://schemas.microsoft.com/office/drawing/2014/main" id="{8CA63CBC-2894-4CA2-93E9-CFAB62EB6D3B}"/>
              </a:ext>
            </a:extLst>
          </p:cNvPr>
          <p:cNvSpPr>
            <a:spLocks noGrp="1"/>
          </p:cNvSpPr>
          <p:nvPr>
            <p:ph idx="1"/>
          </p:nvPr>
        </p:nvSpPr>
        <p:spPr>
          <a:xfrm>
            <a:off x="504967" y="2329731"/>
            <a:ext cx="7376290" cy="4357315"/>
          </a:xfrm>
        </p:spPr>
        <p:txBody>
          <a:bodyPr>
            <a:normAutofit/>
          </a:bodyPr>
          <a:lstStyle/>
          <a:p>
            <a:r>
              <a:rPr lang="en-US" sz="2800"/>
              <a:t>San Francisco Regional Water System</a:t>
            </a:r>
          </a:p>
          <a:p>
            <a:pPr marL="457200" lvl="1" indent="0">
              <a:buNone/>
            </a:pPr>
            <a:r>
              <a:rPr lang="en-US" sz="2400"/>
              <a:t>- Hetch Hetchy </a:t>
            </a:r>
          </a:p>
          <a:p>
            <a:pPr marL="457200" lvl="1" indent="0">
              <a:buNone/>
            </a:pPr>
            <a:r>
              <a:rPr lang="en-US" sz="2400"/>
              <a:t>- Surface Water suppl.</a:t>
            </a:r>
          </a:p>
          <a:p>
            <a:r>
              <a:rPr lang="en-US" sz="2800"/>
              <a:t>Recycled Water</a:t>
            </a:r>
            <a:endParaRPr lang="en-US" sz="2800" dirty="0"/>
          </a:p>
        </p:txBody>
      </p:sp>
      <p:sp>
        <p:nvSpPr>
          <p:cNvPr id="5" name="Slide Number Placeholder 5">
            <a:extLst>
              <a:ext uri="{FF2B5EF4-FFF2-40B4-BE49-F238E27FC236}">
                <a16:creationId xmlns:a16="http://schemas.microsoft.com/office/drawing/2014/main" id="{B6269C60-2846-422E-B18B-980DE9A8AAC9}"/>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6</a:t>
            </a:fld>
            <a:endParaRPr lang="en-US"/>
          </a:p>
        </p:txBody>
      </p:sp>
      <p:pic>
        <p:nvPicPr>
          <p:cNvPr id="2" name="Picture 1">
            <a:extLst>
              <a:ext uri="{FF2B5EF4-FFF2-40B4-BE49-F238E27FC236}">
                <a16:creationId xmlns:a16="http://schemas.microsoft.com/office/drawing/2014/main" id="{CEA89338-2DF0-4864-AA21-54563D0A0C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7285" y="3152504"/>
            <a:ext cx="7612997" cy="3569558"/>
          </a:xfrm>
          <a:prstGeom prst="rect">
            <a:avLst/>
          </a:prstGeom>
          <a:noFill/>
          <a:ln w="28575">
            <a:solidFill>
              <a:schemeClr val="accent1"/>
            </a:solidFill>
            <a:miter lim="800000"/>
            <a:headEnd/>
            <a:tailEnd/>
          </a:ln>
          <a:effectLst/>
        </p:spPr>
      </p:pic>
    </p:spTree>
    <p:extLst>
      <p:ext uri="{BB962C8B-B14F-4D97-AF65-F5344CB8AC3E}">
        <p14:creationId xmlns:p14="http://schemas.microsoft.com/office/powerpoint/2010/main" val="225716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994025" y="3040063"/>
            <a:ext cx="184150" cy="457200"/>
          </a:xfrm>
          <a:prstGeom prst="rect">
            <a:avLst/>
          </a:prstGeom>
          <a:noFill/>
          <a:ln w="9525">
            <a:noFill/>
            <a:round/>
            <a:headEnd/>
            <a:tailEnd/>
          </a:ln>
        </p:spPr>
        <p:txBody>
          <a:bodyPr wrap="none" anchor="ctr"/>
          <a:lstStyle/>
          <a:p>
            <a:pPr eaLnBrk="1" hangingPunct="1"/>
            <a:endParaRPr lang="en-US">
              <a:latin typeface="Verdana" pitchFamily="34" charset="0"/>
            </a:endParaRPr>
          </a:p>
        </p:txBody>
      </p:sp>
      <p:sp>
        <p:nvSpPr>
          <p:cNvPr id="6" name="Title 1">
            <a:extLst>
              <a:ext uri="{FF2B5EF4-FFF2-40B4-BE49-F238E27FC236}">
                <a16:creationId xmlns:a16="http://schemas.microsoft.com/office/drawing/2014/main" id="{45E561F1-AE6E-44F3-BFB6-BBF3BEA34099}"/>
              </a:ext>
            </a:extLst>
          </p:cNvPr>
          <p:cNvSpPr>
            <a:spLocks noGrp="1"/>
          </p:cNvSpPr>
          <p:nvPr>
            <p:ph type="title"/>
          </p:nvPr>
        </p:nvSpPr>
        <p:spPr>
          <a:xfrm>
            <a:off x="597603" y="851748"/>
            <a:ext cx="8761413" cy="706964"/>
          </a:xfrm>
        </p:spPr>
        <p:txBody>
          <a:bodyPr/>
          <a:lstStyle/>
          <a:p>
            <a:r>
              <a:rPr lang="en-US"/>
              <a:t>Benefits of Using Recycled Water</a:t>
            </a:r>
            <a:endParaRPr lang="en-US" dirty="0"/>
          </a:p>
        </p:txBody>
      </p:sp>
      <p:sp>
        <p:nvSpPr>
          <p:cNvPr id="2" name="Content Placeholder 1">
            <a:extLst>
              <a:ext uri="{FF2B5EF4-FFF2-40B4-BE49-F238E27FC236}">
                <a16:creationId xmlns:a16="http://schemas.microsoft.com/office/drawing/2014/main" id="{123B27B7-D992-473E-B8B3-B113B850AA18}"/>
              </a:ext>
            </a:extLst>
          </p:cNvPr>
          <p:cNvSpPr>
            <a:spLocks noGrp="1"/>
          </p:cNvSpPr>
          <p:nvPr>
            <p:ph idx="1"/>
          </p:nvPr>
        </p:nvSpPr>
        <p:spPr>
          <a:xfrm>
            <a:off x="507137" y="2409831"/>
            <a:ext cx="5829204" cy="4130899"/>
          </a:xfrm>
        </p:spPr>
        <p:txBody>
          <a:bodyPr>
            <a:normAutofit/>
          </a:bodyPr>
          <a:lstStyle/>
          <a:p>
            <a:r>
              <a:rPr lang="en-GB" sz="2000" b="1" dirty="0">
                <a:solidFill>
                  <a:schemeClr val="accent6">
                    <a:lumMod val="50000"/>
                  </a:schemeClr>
                </a:solidFill>
              </a:rPr>
              <a:t>Conserves water </a:t>
            </a:r>
            <a:r>
              <a:rPr lang="en-GB" sz="2000" dirty="0"/>
              <a:t>that would otherwise be used for non-potable irrigation</a:t>
            </a:r>
          </a:p>
          <a:p>
            <a:r>
              <a:rPr lang="en-GB" sz="2000" dirty="0"/>
              <a:t>Provides a </a:t>
            </a:r>
            <a:r>
              <a:rPr lang="en-GB" sz="2000" b="1" dirty="0">
                <a:solidFill>
                  <a:schemeClr val="accent6">
                    <a:lumMod val="50000"/>
                  </a:schemeClr>
                </a:solidFill>
              </a:rPr>
              <a:t>reliable</a:t>
            </a:r>
            <a:r>
              <a:rPr lang="en-GB" sz="2000" dirty="0"/>
              <a:t> and </a:t>
            </a:r>
            <a:r>
              <a:rPr lang="en-GB" sz="2000" b="1" dirty="0">
                <a:solidFill>
                  <a:schemeClr val="accent6">
                    <a:lumMod val="50000"/>
                  </a:schemeClr>
                </a:solidFill>
              </a:rPr>
              <a:t>drought-proof</a:t>
            </a:r>
            <a:r>
              <a:rPr lang="en-GB" sz="2000" dirty="0"/>
              <a:t> water supply source; potential </a:t>
            </a:r>
            <a:r>
              <a:rPr lang="en-GB" sz="2000" b="1" dirty="0">
                <a:solidFill>
                  <a:schemeClr val="accent6">
                    <a:lumMod val="50000"/>
                  </a:schemeClr>
                </a:solidFill>
              </a:rPr>
              <a:t>cost savings</a:t>
            </a:r>
          </a:p>
          <a:p>
            <a:r>
              <a:rPr lang="en-GB" sz="2000" dirty="0"/>
              <a:t>Higher nutrient content of recycled water benefits landscaping by </a:t>
            </a:r>
            <a:r>
              <a:rPr lang="en-GB" sz="2000" b="1" dirty="0">
                <a:solidFill>
                  <a:schemeClr val="accent6">
                    <a:lumMod val="50000"/>
                  </a:schemeClr>
                </a:solidFill>
              </a:rPr>
              <a:t>reducing</a:t>
            </a:r>
            <a:r>
              <a:rPr lang="en-GB" sz="2000" dirty="0"/>
              <a:t> the need for chemical </a:t>
            </a:r>
            <a:r>
              <a:rPr lang="en-GB" sz="2000" b="1" dirty="0">
                <a:solidFill>
                  <a:schemeClr val="accent6">
                    <a:lumMod val="50000"/>
                  </a:schemeClr>
                </a:solidFill>
              </a:rPr>
              <a:t>fertilizers</a:t>
            </a:r>
          </a:p>
          <a:p>
            <a:r>
              <a:rPr lang="en-GB" sz="2000" dirty="0"/>
              <a:t>Aids in compliance with the Federal Clean Water Act by </a:t>
            </a:r>
            <a:r>
              <a:rPr lang="en-GB" sz="2000" b="1" dirty="0">
                <a:solidFill>
                  <a:schemeClr val="accent6">
                    <a:lumMod val="50000"/>
                  </a:schemeClr>
                </a:solidFill>
              </a:rPr>
              <a:t>reducing discharge </a:t>
            </a:r>
            <a:r>
              <a:rPr lang="en-GB" sz="2000" dirty="0"/>
              <a:t>of treated sewage into rivers/oceans/bays</a:t>
            </a:r>
          </a:p>
          <a:p>
            <a:endParaRPr lang="en-US" sz="2000" dirty="0"/>
          </a:p>
        </p:txBody>
      </p:sp>
      <p:sp>
        <p:nvSpPr>
          <p:cNvPr id="7" name="Slide Number Placeholder 5">
            <a:extLst>
              <a:ext uri="{FF2B5EF4-FFF2-40B4-BE49-F238E27FC236}">
                <a16:creationId xmlns:a16="http://schemas.microsoft.com/office/drawing/2014/main" id="{C70D5C1C-FE0A-4AE4-8C3F-1D8A1D70CE56}"/>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19139A-C7CE-424E-925F-55BC15D58F77}" type="slidenum">
              <a:rPr lang="en-US" smtClean="0"/>
              <a:pPr/>
              <a:t>7</a:t>
            </a:fld>
            <a:endParaRPr lang="en-US"/>
          </a:p>
        </p:txBody>
      </p:sp>
      <p:pic>
        <p:nvPicPr>
          <p:cNvPr id="3" name="Picture 2">
            <a:extLst>
              <a:ext uri="{FF2B5EF4-FFF2-40B4-BE49-F238E27FC236}">
                <a16:creationId xmlns:a16="http://schemas.microsoft.com/office/drawing/2014/main" id="{0EB0023E-905E-4C25-9BF9-A4D2D77B49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6341" y="2523595"/>
            <a:ext cx="5235614" cy="3624656"/>
          </a:xfrm>
          <a:prstGeom prst="rect">
            <a:avLst/>
          </a:prstGeom>
          <a:noFill/>
          <a:ln w="28575">
            <a:solidFill>
              <a:schemeClr val="tx2"/>
            </a:solidFill>
          </a:ln>
        </p:spPr>
      </p:pic>
    </p:spTree>
    <p:extLst>
      <p:ext uri="{BB962C8B-B14F-4D97-AF65-F5344CB8AC3E}">
        <p14:creationId xmlns:p14="http://schemas.microsoft.com/office/powerpoint/2010/main" val="1703612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6" name="Rectangle 1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B482A1B-C917-4E71-BC8B-A7EA6A0B231D}"/>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Introduction to Recycled Water</a:t>
            </a:r>
          </a:p>
        </p:txBody>
      </p:sp>
      <p:sp>
        <p:nvSpPr>
          <p:cNvPr id="3" name="Text Placeholder 2">
            <a:extLst>
              <a:ext uri="{FF2B5EF4-FFF2-40B4-BE49-F238E27FC236}">
                <a16:creationId xmlns:a16="http://schemas.microsoft.com/office/drawing/2014/main" id="{2E2CCFA2-186A-4951-99D1-62E9D7334888}"/>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dirty="0"/>
          </a:p>
        </p:txBody>
      </p:sp>
      <p:cxnSp>
        <p:nvCxnSpPr>
          <p:cNvPr id="19" name="Straight Connector 1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7D91676-9D4C-410E-BED2-5236B61A19AB}"/>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8</a:t>
            </a:fld>
            <a:endParaRPr lang="en-US" dirty="0">
              <a:solidFill>
                <a:schemeClr val="tx1"/>
              </a:solidFill>
            </a:endParaRPr>
          </a:p>
        </p:txBody>
      </p:sp>
      <p:pic>
        <p:nvPicPr>
          <p:cNvPr id="14" name="Picture 13" descr="A picture containing grass, outdoor, sign, sitting&#10;&#10;Description automatically generated">
            <a:extLst>
              <a:ext uri="{FF2B5EF4-FFF2-40B4-BE49-F238E27FC236}">
                <a16:creationId xmlns:a16="http://schemas.microsoft.com/office/drawing/2014/main" id="{56A94E31-1498-4F24-A516-F3918282295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36622" y="2711747"/>
            <a:ext cx="1483567" cy="1474237"/>
          </a:xfrm>
          <a:prstGeom prst="ellipse">
            <a:avLst/>
          </a:prstGeom>
        </p:spPr>
      </p:pic>
    </p:spTree>
    <p:extLst>
      <p:ext uri="{BB962C8B-B14F-4D97-AF65-F5344CB8AC3E}">
        <p14:creationId xmlns:p14="http://schemas.microsoft.com/office/powerpoint/2010/main" val="31228643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1D0F6DD5-8A12-4D99-913E-6503DD5BCA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2" name="Rectangle 201">
              <a:extLst>
                <a:ext uri="{FF2B5EF4-FFF2-40B4-BE49-F238E27FC236}">
                  <a16:creationId xmlns:a16="http://schemas.microsoft.com/office/drawing/2014/main" id="{112293B6-8795-4148-B8D7-CB9BA231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a:extLst>
                <a:ext uri="{FF2B5EF4-FFF2-40B4-BE49-F238E27FC236}">
                  <a16:creationId xmlns:a16="http://schemas.microsoft.com/office/drawing/2014/main" id="{A75BAD8B-70DA-4703-85A7-B019C031B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4" name="Oval 203">
              <a:extLst>
                <a:ext uri="{FF2B5EF4-FFF2-40B4-BE49-F238E27FC236}">
                  <a16:creationId xmlns:a16="http://schemas.microsoft.com/office/drawing/2014/main" id="{0BF9DAD4-F981-49FA-A00C-1FD20526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 name="Oval 204">
              <a:extLst>
                <a:ext uri="{FF2B5EF4-FFF2-40B4-BE49-F238E27FC236}">
                  <a16:creationId xmlns:a16="http://schemas.microsoft.com/office/drawing/2014/main" id="{7A538518-A347-4889-A086-393A97610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 name="Oval 205">
              <a:extLst>
                <a:ext uri="{FF2B5EF4-FFF2-40B4-BE49-F238E27FC236}">
                  <a16:creationId xmlns:a16="http://schemas.microsoft.com/office/drawing/2014/main" id="{0991E4D6-9D80-489F-B1E8-00087C45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 name="Oval 206">
              <a:extLst>
                <a:ext uri="{FF2B5EF4-FFF2-40B4-BE49-F238E27FC236}">
                  <a16:creationId xmlns:a16="http://schemas.microsoft.com/office/drawing/2014/main" id="{9479F964-D1B1-427C-8982-F7F19A199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8" name="Freeform 5">
              <a:extLst>
                <a:ext uri="{FF2B5EF4-FFF2-40B4-BE49-F238E27FC236}">
                  <a16:creationId xmlns:a16="http://schemas.microsoft.com/office/drawing/2014/main" id="{D82289A8-E10A-41CD-9542-5A18C85E9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9" name="Freeform 5">
              <a:extLst>
                <a:ext uri="{FF2B5EF4-FFF2-40B4-BE49-F238E27FC236}">
                  <a16:creationId xmlns:a16="http://schemas.microsoft.com/office/drawing/2014/main" id="{76B818E8-F329-4D2A-B934-4911598D4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0" name="Freeform 5">
              <a:extLst>
                <a:ext uri="{FF2B5EF4-FFF2-40B4-BE49-F238E27FC236}">
                  <a16:creationId xmlns:a16="http://schemas.microsoft.com/office/drawing/2014/main" id="{391232F3-ADB4-49D6-A319-69654B2E00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2" name="Rectangle 211">
            <a:extLst>
              <a:ext uri="{FF2B5EF4-FFF2-40B4-BE49-F238E27FC236}">
                <a16:creationId xmlns:a16="http://schemas.microsoft.com/office/drawing/2014/main" id="{2BE1F003-37F4-4C38-A932-159191A29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4" name="Rectangle 21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pic>
        <p:nvPicPr>
          <p:cNvPr id="17412"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361358" y="469786"/>
            <a:ext cx="2342961" cy="2948940"/>
          </a:xfrm>
          <a:prstGeom prst="rect">
            <a:avLst/>
          </a:prstGeom>
          <a:noFill/>
        </p:spPr>
      </p:pic>
      <p:sp>
        <p:nvSpPr>
          <p:cNvPr id="2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18" name="Freeform: Shape 217">
            <a:extLst>
              <a:ext uri="{FF2B5EF4-FFF2-40B4-BE49-F238E27FC236}">
                <a16:creationId xmlns:a16="http://schemas.microsoft.com/office/drawing/2014/main" id="{147932A2-FBCC-4FD9-B893-8714933D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496460" y="1696306"/>
            <a:ext cx="3039017" cy="440926"/>
          </a:xfrm>
          <a:custGeom>
            <a:avLst/>
            <a:gdLst>
              <a:gd name="connsiteX0" fmla="*/ 3025159 w 3039017"/>
              <a:gd name="connsiteY0" fmla="*/ 440924 h 440926"/>
              <a:gd name="connsiteX1" fmla="*/ 31085 w 3039017"/>
              <a:gd name="connsiteY1" fmla="*/ 253901 h 440926"/>
              <a:gd name="connsiteX2" fmla="*/ 0 w 3039017"/>
              <a:gd name="connsiteY2" fmla="*/ 249348 h 440926"/>
              <a:gd name="connsiteX3" fmla="*/ 7539 w 3039017"/>
              <a:gd name="connsiteY3" fmla="*/ 156162 h 440926"/>
              <a:gd name="connsiteX4" fmla="*/ 97596 w 3039017"/>
              <a:gd name="connsiteY4" fmla="*/ 159586 h 440926"/>
              <a:gd name="connsiteX5" fmla="*/ 190969 w 3039017"/>
              <a:gd name="connsiteY5" fmla="*/ 162919 h 440926"/>
              <a:gd name="connsiteX6" fmla="*/ 285002 w 3039017"/>
              <a:gd name="connsiteY6" fmla="*/ 165003 h 440926"/>
              <a:gd name="connsiteX7" fmla="*/ 380685 w 3039017"/>
              <a:gd name="connsiteY7" fmla="*/ 167003 h 440926"/>
              <a:gd name="connsiteX8" fmla="*/ 478017 w 3039017"/>
              <a:gd name="connsiteY8" fmla="*/ 169086 h 440926"/>
              <a:gd name="connsiteX9" fmla="*/ 576669 w 3039017"/>
              <a:gd name="connsiteY9" fmla="*/ 170503 h 440926"/>
              <a:gd name="connsiteX10" fmla="*/ 676312 w 3039017"/>
              <a:gd name="connsiteY10" fmla="*/ 170503 h 440926"/>
              <a:gd name="connsiteX11" fmla="*/ 777273 w 3039017"/>
              <a:gd name="connsiteY11" fmla="*/ 171086 h 440926"/>
              <a:gd name="connsiteX12" fmla="*/ 879225 w 3039017"/>
              <a:gd name="connsiteY12" fmla="*/ 170503 h 440926"/>
              <a:gd name="connsiteX13" fmla="*/ 982167 w 3039017"/>
              <a:gd name="connsiteY13" fmla="*/ 169086 h 440926"/>
              <a:gd name="connsiteX14" fmla="*/ 1085438 w 3039017"/>
              <a:gd name="connsiteY14" fmla="*/ 167753 h 440926"/>
              <a:gd name="connsiteX15" fmla="*/ 1190029 w 3039017"/>
              <a:gd name="connsiteY15" fmla="*/ 165003 h 440926"/>
              <a:gd name="connsiteX16" fmla="*/ 1295940 w 3039017"/>
              <a:gd name="connsiteY16" fmla="*/ 162336 h 440926"/>
              <a:gd name="connsiteX17" fmla="*/ 1401191 w 3039017"/>
              <a:gd name="connsiteY17" fmla="*/ 158836 h 440926"/>
              <a:gd name="connsiteX18" fmla="*/ 1507762 w 3039017"/>
              <a:gd name="connsiteY18" fmla="*/ 154169 h 440926"/>
              <a:gd name="connsiteX19" fmla="*/ 1615653 w 3039017"/>
              <a:gd name="connsiteY19" fmla="*/ 148669 h 440926"/>
              <a:gd name="connsiteX20" fmla="*/ 1723543 w 3039017"/>
              <a:gd name="connsiteY20" fmla="*/ 143252 h 440926"/>
              <a:gd name="connsiteX21" fmla="*/ 1831434 w 3039017"/>
              <a:gd name="connsiteY21" fmla="*/ 136336 h 440926"/>
              <a:gd name="connsiteX22" fmla="*/ 1941304 w 3039017"/>
              <a:gd name="connsiteY22" fmla="*/ 128169 h 440926"/>
              <a:gd name="connsiteX23" fmla="*/ 2049195 w 3039017"/>
              <a:gd name="connsiteY23" fmla="*/ 120002 h 440926"/>
              <a:gd name="connsiteX24" fmla="*/ 2159065 w 3039017"/>
              <a:gd name="connsiteY24" fmla="*/ 110419 h 440926"/>
              <a:gd name="connsiteX25" fmla="*/ 2269925 w 3039017"/>
              <a:gd name="connsiteY25" fmla="*/ 100168 h 440926"/>
              <a:gd name="connsiteX26" fmla="*/ 2378806 w 3039017"/>
              <a:gd name="connsiteY26" fmla="*/ 89251 h 440926"/>
              <a:gd name="connsiteX27" fmla="*/ 2489006 w 3039017"/>
              <a:gd name="connsiteY27" fmla="*/ 76418 h 440926"/>
              <a:gd name="connsiteX28" fmla="*/ 2599206 w 3039017"/>
              <a:gd name="connsiteY28" fmla="*/ 62751 h 440926"/>
              <a:gd name="connsiteX29" fmla="*/ 2709406 w 3039017"/>
              <a:gd name="connsiteY29" fmla="*/ 49168 h 440926"/>
              <a:gd name="connsiteX30" fmla="*/ 2819276 w 3039017"/>
              <a:gd name="connsiteY30" fmla="*/ 33334 h 440926"/>
              <a:gd name="connsiteX31" fmla="*/ 2929147 w 3039017"/>
              <a:gd name="connsiteY31" fmla="*/ 17001 h 440926"/>
              <a:gd name="connsiteX32" fmla="*/ 3039017 w 3039017"/>
              <a:gd name="connsiteY32" fmla="*/ 0 h 440926"/>
              <a:gd name="connsiteX33" fmla="*/ 3025159 w 3039017"/>
              <a:gd name="connsiteY33" fmla="*/ 440924 h 44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39017" h="440926">
                <a:moveTo>
                  <a:pt x="3025159" y="440924"/>
                </a:moveTo>
                <a:cubicBezTo>
                  <a:pt x="2322468" y="441434"/>
                  <a:pt x="772520" y="353003"/>
                  <a:pt x="31085" y="253901"/>
                </a:cubicBezTo>
                <a:lnTo>
                  <a:pt x="0" y="249348"/>
                </a:lnTo>
                <a:lnTo>
                  <a:pt x="7539" y="156162"/>
                </a:lnTo>
                <a:lnTo>
                  <a:pt x="97596" y="159586"/>
                </a:lnTo>
                <a:lnTo>
                  <a:pt x="190969" y="162919"/>
                </a:lnTo>
                <a:lnTo>
                  <a:pt x="285002" y="165003"/>
                </a:lnTo>
                <a:lnTo>
                  <a:pt x="380685" y="167003"/>
                </a:lnTo>
                <a:lnTo>
                  <a:pt x="478017" y="169086"/>
                </a:lnTo>
                <a:lnTo>
                  <a:pt x="576669" y="170503"/>
                </a:lnTo>
                <a:lnTo>
                  <a:pt x="676312" y="170503"/>
                </a:lnTo>
                <a:lnTo>
                  <a:pt x="777273" y="171086"/>
                </a:lnTo>
                <a:lnTo>
                  <a:pt x="879225" y="170503"/>
                </a:lnTo>
                <a:lnTo>
                  <a:pt x="982167" y="169086"/>
                </a:lnTo>
                <a:lnTo>
                  <a:pt x="1085438" y="167753"/>
                </a:lnTo>
                <a:lnTo>
                  <a:pt x="1190029" y="165003"/>
                </a:lnTo>
                <a:lnTo>
                  <a:pt x="1295940" y="162336"/>
                </a:lnTo>
                <a:lnTo>
                  <a:pt x="1401191" y="158836"/>
                </a:lnTo>
                <a:lnTo>
                  <a:pt x="1507762" y="154169"/>
                </a:lnTo>
                <a:lnTo>
                  <a:pt x="1615653" y="148669"/>
                </a:lnTo>
                <a:lnTo>
                  <a:pt x="1723543" y="143252"/>
                </a:lnTo>
                <a:lnTo>
                  <a:pt x="1831434" y="136336"/>
                </a:lnTo>
                <a:lnTo>
                  <a:pt x="1941304" y="128169"/>
                </a:lnTo>
                <a:lnTo>
                  <a:pt x="2049195" y="120002"/>
                </a:lnTo>
                <a:lnTo>
                  <a:pt x="2159065" y="110419"/>
                </a:lnTo>
                <a:lnTo>
                  <a:pt x="2269925" y="100168"/>
                </a:lnTo>
                <a:lnTo>
                  <a:pt x="2378806" y="89251"/>
                </a:lnTo>
                <a:lnTo>
                  <a:pt x="2489006" y="76418"/>
                </a:lnTo>
                <a:lnTo>
                  <a:pt x="2599206" y="62751"/>
                </a:lnTo>
                <a:lnTo>
                  <a:pt x="2709406" y="49168"/>
                </a:lnTo>
                <a:lnTo>
                  <a:pt x="2819276" y="33334"/>
                </a:lnTo>
                <a:lnTo>
                  <a:pt x="2929147" y="17001"/>
                </a:lnTo>
                <a:lnTo>
                  <a:pt x="3039017" y="0"/>
                </a:lnTo>
                <a:cubicBezTo>
                  <a:pt x="3028789" y="277754"/>
                  <a:pt x="3035388" y="163169"/>
                  <a:pt x="3025159" y="440924"/>
                </a:cubicBezTo>
                <a:close/>
              </a:path>
            </a:pathLst>
          </a:custGeom>
          <a:solidFill>
            <a:schemeClr val="tx1">
              <a:alpha val="20000"/>
            </a:schemeClr>
          </a:solidFill>
          <a:ln>
            <a:noFill/>
          </a:ln>
        </p:spPr>
      </p:sp>
      <p:sp>
        <p:nvSpPr>
          <p:cNvPr id="9223" name="Text Box 7"/>
          <p:cNvSpPr txBox="1">
            <a:spLocks noChangeArrowheads="1"/>
          </p:cNvSpPr>
          <p:nvPr/>
        </p:nvSpPr>
        <p:spPr bwMode="auto">
          <a:xfrm>
            <a:off x="639098" y="629265"/>
            <a:ext cx="6072776" cy="1622322"/>
          </a:xfrm>
          <a:prstGeom prst="rect">
            <a:avLst/>
          </a:prstGeom>
        </p:spPr>
        <p:txBody>
          <a:bodyPr vert="horz" lIns="91440" tIns="45720" rIns="91440" bIns="45720" rtlCol="0" anchor="ctr">
            <a:normAutofit/>
          </a:bodyPr>
          <a:lstStyle/>
          <a:p>
            <a:pPr>
              <a:spcBef>
                <a:spcPct val="0"/>
              </a:spcBef>
              <a:spcAft>
                <a:spcPts val="600"/>
              </a:spcAft>
              <a:defRPr/>
            </a:pPr>
            <a:r>
              <a:rPr lang="en-US" sz="3600">
                <a:solidFill>
                  <a:srgbClr val="FFFFFF"/>
                </a:solidFill>
                <a:latin typeface="+mj-lt"/>
                <a:ea typeface="+mj-ea"/>
                <a:cs typeface="+mj-cs"/>
              </a:rPr>
              <a:t>What is Recycled Water?</a:t>
            </a:r>
          </a:p>
        </p:txBody>
      </p:sp>
      <p:pic>
        <p:nvPicPr>
          <p:cNvPr id="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
          <a:stretch/>
        </p:blipFill>
        <p:spPr bwMode="auto">
          <a:xfrm>
            <a:off x="6879049" y="469786"/>
            <a:ext cx="2416335" cy="2948940"/>
          </a:xfrm>
          <a:custGeom>
            <a:avLst/>
            <a:gdLst/>
            <a:ahLst/>
            <a:cxnLst/>
            <a:rect l="l" t="t" r="r" b="b"/>
            <a:pathLst>
              <a:path w="2416335" h="2948940">
                <a:moveTo>
                  <a:pt x="0" y="0"/>
                </a:moveTo>
                <a:lnTo>
                  <a:pt x="2416335" y="0"/>
                </a:lnTo>
                <a:lnTo>
                  <a:pt x="2416335"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Rectangle 21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42" name="Text Box 3"/>
          <p:cNvSpPr txBox="1">
            <a:spLocks noChangeArrowheads="1"/>
          </p:cNvSpPr>
          <p:nvPr/>
        </p:nvSpPr>
        <p:spPr bwMode="auto">
          <a:xfrm>
            <a:off x="639098" y="2418735"/>
            <a:ext cx="6072776" cy="3811740"/>
          </a:xfrm>
          <a:prstGeom prst="rect">
            <a:avLst/>
          </a:prstGeom>
        </p:spPr>
        <p:txBody>
          <a:bodyPr vert="horz" lIns="91440" tIns="45720" rIns="91440" bIns="45720" rtlCol="0" anchor="ctr">
            <a:normAutofit/>
          </a:bodyPr>
          <a:lstStyle/>
          <a:p>
            <a:pPr marL="342900" indent="-342900">
              <a:spcBef>
                <a:spcPts val="1000"/>
              </a:spcBef>
              <a:buClr>
                <a:schemeClr val="accent1"/>
              </a:buClr>
              <a:buSzPct val="80000"/>
              <a:buFont typeface="Wingdings 3"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FFFFFF"/>
                </a:solidFill>
              </a:rPr>
              <a:t>Recycled water is highly treated municipal wastewater that can be used for non-potable applications</a:t>
            </a:r>
          </a:p>
          <a:p>
            <a:pPr lvl="1">
              <a:spcBef>
                <a:spcPts val="1000"/>
              </a:spcBef>
              <a:buClr>
                <a:schemeClr val="accent1"/>
              </a:buClr>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i="1" dirty="0">
                <a:solidFill>
                  <a:srgbClr val="FFFFFF"/>
                </a:solidFill>
              </a:rPr>
              <a:t>such as landscape irrigation, street sweeping, construction water</a:t>
            </a:r>
            <a:br>
              <a:rPr lang="en-US" sz="2000" i="1" dirty="0">
                <a:solidFill>
                  <a:srgbClr val="FFFFFF"/>
                </a:solidFill>
              </a:rPr>
            </a:br>
            <a:r>
              <a:rPr lang="en-US" sz="2000" i="1" dirty="0">
                <a:solidFill>
                  <a:srgbClr val="FFFFFF"/>
                </a:solidFill>
              </a:rPr>
              <a:t>(dust control, soil compaction)</a:t>
            </a:r>
          </a:p>
          <a:p>
            <a:pPr marL="342900" indent="-342900">
              <a:spcBef>
                <a:spcPts val="1000"/>
              </a:spcBef>
              <a:buClr>
                <a:schemeClr val="accent1"/>
              </a:buClr>
              <a:buSzPct val="80000"/>
              <a:buFont typeface="Wingdings 3"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FFFFFF"/>
                </a:solidFill>
              </a:rPr>
              <a:t>Recycled Water is </a:t>
            </a:r>
            <a:r>
              <a:rPr lang="en-US" sz="2400" b="1" dirty="0">
                <a:solidFill>
                  <a:srgbClr val="FFFFFF"/>
                </a:solidFill>
              </a:rPr>
              <a:t>NOT</a:t>
            </a:r>
            <a:r>
              <a:rPr lang="en-US" sz="2400" dirty="0">
                <a:solidFill>
                  <a:srgbClr val="FFFFFF"/>
                </a:solidFill>
              </a:rPr>
              <a:t> graywater, stormwater, or rainwater</a:t>
            </a:r>
          </a:p>
        </p:txBody>
      </p:sp>
      <p:pic>
        <p:nvPicPr>
          <p:cNvPr id="4" name="Picture 3" descr="A large white truck parked on the side of a road&#10;&#10;Description automatically generated">
            <a:extLst>
              <a:ext uri="{FF2B5EF4-FFF2-40B4-BE49-F238E27FC236}">
                <a16:creationId xmlns:a16="http://schemas.microsoft.com/office/drawing/2014/main" id="{C470235C-A545-4E5E-9335-31B2EF48AB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74509" y="3492708"/>
            <a:ext cx="4929808" cy="2885232"/>
          </a:xfrm>
          <a:custGeom>
            <a:avLst/>
            <a:gdLst/>
            <a:ahLst/>
            <a:cxnLst/>
            <a:rect l="l" t="t" r="r" b="b"/>
            <a:pathLst>
              <a:path w="4929808" h="2948940">
                <a:moveTo>
                  <a:pt x="325929" y="0"/>
                </a:moveTo>
                <a:lnTo>
                  <a:pt x="4929808" y="0"/>
                </a:lnTo>
                <a:lnTo>
                  <a:pt x="4929808" y="2948940"/>
                </a:lnTo>
                <a:lnTo>
                  <a:pt x="4769032" y="2948940"/>
                </a:lnTo>
                <a:lnTo>
                  <a:pt x="2751151" y="2948940"/>
                </a:lnTo>
                <a:lnTo>
                  <a:pt x="0" y="2948940"/>
                </a:lnTo>
                <a:lnTo>
                  <a:pt x="0" y="2948045"/>
                </a:lnTo>
                <a:lnTo>
                  <a:pt x="103291" y="2948045"/>
                </a:lnTo>
                <a:lnTo>
                  <a:pt x="112340" y="2889373"/>
                </a:lnTo>
                <a:lnTo>
                  <a:pt x="123631" y="2813097"/>
                </a:lnTo>
                <a:lnTo>
                  <a:pt x="135550" y="2722292"/>
                </a:lnTo>
                <a:lnTo>
                  <a:pt x="149820" y="2614536"/>
                </a:lnTo>
                <a:lnTo>
                  <a:pt x="164875" y="2495279"/>
                </a:lnTo>
                <a:lnTo>
                  <a:pt x="180714" y="2360888"/>
                </a:lnTo>
                <a:lnTo>
                  <a:pt x="197494" y="2214389"/>
                </a:lnTo>
                <a:lnTo>
                  <a:pt x="214273" y="2055177"/>
                </a:lnTo>
                <a:lnTo>
                  <a:pt x="231367" y="1885675"/>
                </a:lnTo>
                <a:lnTo>
                  <a:pt x="247205" y="1702854"/>
                </a:lnTo>
                <a:lnTo>
                  <a:pt x="262417" y="1511558"/>
                </a:lnTo>
                <a:lnTo>
                  <a:pt x="276217" y="1309365"/>
                </a:lnTo>
                <a:lnTo>
                  <a:pt x="289390" y="1098697"/>
                </a:lnTo>
                <a:lnTo>
                  <a:pt x="301779" y="878949"/>
                </a:lnTo>
                <a:lnTo>
                  <a:pt x="306170" y="766351"/>
                </a:lnTo>
                <a:lnTo>
                  <a:pt x="311031" y="651331"/>
                </a:lnTo>
                <a:lnTo>
                  <a:pt x="315579" y="534495"/>
                </a:lnTo>
                <a:lnTo>
                  <a:pt x="318558" y="417054"/>
                </a:lnTo>
                <a:lnTo>
                  <a:pt x="321224" y="297191"/>
                </a:lnTo>
                <a:lnTo>
                  <a:pt x="324047" y="176118"/>
                </a:lnTo>
                <a:lnTo>
                  <a:pt x="325929" y="52623"/>
                </a:lnTo>
                <a:close/>
              </a:path>
            </a:pathLst>
          </a:custGeom>
        </p:spPr>
      </p:pic>
      <p:sp>
        <p:nvSpPr>
          <p:cNvPr id="7" name="Slide Number Placeholder 5">
            <a:extLst>
              <a:ext uri="{FF2B5EF4-FFF2-40B4-BE49-F238E27FC236}">
                <a16:creationId xmlns:a16="http://schemas.microsoft.com/office/drawing/2014/main" id="{460EDD11-F850-4ED6-8ED9-47D54E3C0E64}"/>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19139A-C7CE-424E-925F-55BC15D58F77}" type="slidenum">
              <a:rPr lang="en-US" smtClean="0">
                <a:solidFill>
                  <a:schemeClr val="tx1"/>
                </a:solidFill>
              </a:rPr>
              <a:pPr>
                <a:spcAft>
                  <a:spcPts val="600"/>
                </a:spcAft>
              </a:pPr>
              <a:t>9</a:t>
            </a:fld>
            <a:endParaRPr lang="en-US" dirty="0">
              <a:solidFill>
                <a:schemeClr val="tx1"/>
              </a:solidFill>
            </a:endParaRPr>
          </a:p>
        </p:txBody>
      </p:sp>
    </p:spTree>
    <p:extLst>
      <p:ext uri="{BB962C8B-B14F-4D97-AF65-F5344CB8AC3E}">
        <p14:creationId xmlns:p14="http://schemas.microsoft.com/office/powerpoint/2010/main" val="3854376770"/>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docProps/app.xml><?xml version="1.0" encoding="utf-8"?>
<Properties xmlns="http://schemas.openxmlformats.org/officeDocument/2006/extended-properties" xmlns:vt="http://schemas.openxmlformats.org/officeDocument/2006/docPropsVTypes">
  <TotalTime>239</TotalTime>
  <Words>2689</Words>
  <Application>Microsoft Office PowerPoint</Application>
  <PresentationFormat>Widescreen</PresentationFormat>
  <Paragraphs>433</Paragraphs>
  <Slides>52</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Arial Narrow</vt:lpstr>
      <vt:lpstr>Calibri</vt:lpstr>
      <vt:lpstr>Century Gothic</vt:lpstr>
      <vt:lpstr>Courier New</vt:lpstr>
      <vt:lpstr>Times New Roman</vt:lpstr>
      <vt:lpstr>Trebuchet MS</vt:lpstr>
      <vt:lpstr>Verdana</vt:lpstr>
      <vt:lpstr>Wingdings</vt:lpstr>
      <vt:lpstr>Wingdings 3</vt:lpstr>
      <vt:lpstr>Ion Boardroom</vt:lpstr>
      <vt:lpstr>WEST BAY SANITARY DISTRICT Recycled Water Program Site Supervisor Training</vt:lpstr>
      <vt:lpstr>Roles and Definitions</vt:lpstr>
      <vt:lpstr>Presentation Overview</vt:lpstr>
      <vt:lpstr>As Californians, we live in a constant drought and need to conserve water</vt:lpstr>
      <vt:lpstr>As Californians, we live in a constant drought and need to conserve water</vt:lpstr>
      <vt:lpstr>Menlo Park’s Water Supplies</vt:lpstr>
      <vt:lpstr>Benefits of Using Recycled Water</vt:lpstr>
      <vt:lpstr>Introduction to Recycled Water</vt:lpstr>
      <vt:lpstr>PowerPoint Presentation</vt:lpstr>
      <vt:lpstr>How is Recycled Water Produced?</vt:lpstr>
      <vt:lpstr>Recycled Water System Map</vt:lpstr>
      <vt:lpstr>Water Quality Comparison</vt:lpstr>
      <vt:lpstr>Recycled Water vs Drinking Water</vt:lpstr>
      <vt:lpstr>Water Quality Comparison</vt:lpstr>
      <vt:lpstr>Suitable Uses</vt:lpstr>
      <vt:lpstr>PowerPoint Presentation</vt:lpstr>
      <vt:lpstr>Is Recycled Water Safe?  YES</vt:lpstr>
      <vt:lpstr>Regulatory Requirements</vt:lpstr>
      <vt:lpstr>WBSD’s Recycled Water  Rules &amp; Regulations</vt:lpstr>
      <vt:lpstr>California Code of Regulations – Title 17</vt:lpstr>
      <vt:lpstr>California Code of Regulations – Title 22</vt:lpstr>
      <vt:lpstr>Dual Plumbing vs. Dual Source sites</vt:lpstr>
      <vt:lpstr>Potable Water Supply Protection</vt:lpstr>
      <vt:lpstr>PowerPoint Presentation</vt:lpstr>
      <vt:lpstr>Backflow Device Design Features </vt:lpstr>
      <vt:lpstr>PowerPoint Presentation</vt:lpstr>
      <vt:lpstr>Well Protection</vt:lpstr>
      <vt:lpstr>On-Site System Design Features  Pipe Separation</vt:lpstr>
      <vt:lpstr>PowerPoint Presentation</vt:lpstr>
      <vt:lpstr>Recycled Water Identification   Construction Uses</vt:lpstr>
      <vt:lpstr>Onsite Potable Water System  Identification &amp; BMPs</vt:lpstr>
      <vt:lpstr>Cross Connection Testing</vt:lpstr>
      <vt:lpstr>PowerPoint Presentation</vt:lpstr>
      <vt:lpstr>PowerPoint Presentation</vt:lpstr>
      <vt:lpstr>PowerPoint Presentation</vt:lpstr>
      <vt:lpstr>Other Cross Connection Test Methods</vt:lpstr>
      <vt:lpstr>Site Supervisor Responsibilities</vt:lpstr>
      <vt:lpstr>Site Supervisor Responsibilities</vt:lpstr>
      <vt:lpstr>Recycled Water System Operations</vt:lpstr>
      <vt:lpstr>Recycled Water System Operations</vt:lpstr>
      <vt:lpstr>Recycled Water System  Maintenance</vt:lpstr>
      <vt:lpstr>PowerPoint Presentation</vt:lpstr>
      <vt:lpstr>PowerPoint Presentation</vt:lpstr>
      <vt:lpstr>PowerPoint Presentation</vt:lpstr>
      <vt:lpstr>Recycled Water System Maintenance</vt:lpstr>
      <vt:lpstr>Personnel Training</vt:lpstr>
      <vt:lpstr>Emergency Procedures:  Cross Connection</vt:lpstr>
      <vt:lpstr>Contact Information</vt:lpstr>
      <vt:lpstr>Site Supervisor Do’s &amp; Don’ts</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BAY SANITARY DISTRICT Recycled Water Program Site Supervisor Training</dc:title>
  <dc:creator>Kraig Erickson</dc:creator>
  <cp:lastModifiedBy>Tony Valdivia</cp:lastModifiedBy>
  <cp:revision>4</cp:revision>
  <cp:lastPrinted>2020-06-08T17:00:31Z</cp:lastPrinted>
  <dcterms:created xsi:type="dcterms:W3CDTF">2020-05-12T17:40:51Z</dcterms:created>
  <dcterms:modified xsi:type="dcterms:W3CDTF">2020-06-08T17:03:24Z</dcterms:modified>
</cp:coreProperties>
</file>